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46"/>
  </p:notesMasterIdLst>
  <p:handoutMasterIdLst>
    <p:handoutMasterId r:id="rId47"/>
  </p:handoutMasterIdLst>
  <p:sldIdLst>
    <p:sldId id="1803" r:id="rId2"/>
    <p:sldId id="939" r:id="rId3"/>
    <p:sldId id="2300" r:id="rId4"/>
    <p:sldId id="2281" r:id="rId5"/>
    <p:sldId id="2297" r:id="rId6"/>
    <p:sldId id="2298" r:id="rId7"/>
    <p:sldId id="2299" r:id="rId8"/>
    <p:sldId id="2304" r:id="rId9"/>
    <p:sldId id="2238" r:id="rId10"/>
    <p:sldId id="2284" r:id="rId11"/>
    <p:sldId id="2301" r:id="rId12"/>
    <p:sldId id="2239" r:id="rId13"/>
    <p:sldId id="2287" r:id="rId14"/>
    <p:sldId id="2240" r:id="rId15"/>
    <p:sldId id="2286" r:id="rId16"/>
    <p:sldId id="2243" r:id="rId17"/>
    <p:sldId id="2302" r:id="rId18"/>
    <p:sldId id="2303" r:id="rId19"/>
    <p:sldId id="2245" r:id="rId20"/>
    <p:sldId id="2291" r:id="rId21"/>
    <p:sldId id="2292" r:id="rId22"/>
    <p:sldId id="2290" r:id="rId23"/>
    <p:sldId id="2279" r:id="rId24"/>
    <p:sldId id="2277" r:id="rId25"/>
    <p:sldId id="2270" r:id="rId26"/>
    <p:sldId id="2289" r:id="rId27"/>
    <p:sldId id="2288" r:id="rId28"/>
    <p:sldId id="2271" r:id="rId29"/>
    <p:sldId id="2266" r:id="rId30"/>
    <p:sldId id="2274" r:id="rId31"/>
    <p:sldId id="2259" r:id="rId32"/>
    <p:sldId id="2260" r:id="rId33"/>
    <p:sldId id="2272" r:id="rId34"/>
    <p:sldId id="2293" r:id="rId35"/>
    <p:sldId id="2273" r:id="rId36"/>
    <p:sldId id="2294" r:id="rId37"/>
    <p:sldId id="2269" r:id="rId38"/>
    <p:sldId id="2261" r:id="rId39"/>
    <p:sldId id="2262" r:id="rId40"/>
    <p:sldId id="2275" r:id="rId41"/>
    <p:sldId id="2276" r:id="rId42"/>
    <p:sldId id="2295" r:id="rId43"/>
    <p:sldId id="2296" r:id="rId44"/>
    <p:sldId id="1799" r:id="rId4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2300"/>
            <p14:sldId id="2281"/>
            <p14:sldId id="2297"/>
            <p14:sldId id="2298"/>
            <p14:sldId id="2299"/>
            <p14:sldId id="2304"/>
            <p14:sldId id="2238"/>
            <p14:sldId id="2284"/>
            <p14:sldId id="2301"/>
            <p14:sldId id="2239"/>
            <p14:sldId id="2287"/>
            <p14:sldId id="2240"/>
            <p14:sldId id="2286"/>
            <p14:sldId id="2243"/>
            <p14:sldId id="2302"/>
            <p14:sldId id="2303"/>
            <p14:sldId id="2245"/>
            <p14:sldId id="2291"/>
            <p14:sldId id="2292"/>
            <p14:sldId id="2290"/>
            <p14:sldId id="2279"/>
            <p14:sldId id="2277"/>
            <p14:sldId id="2270"/>
            <p14:sldId id="2289"/>
            <p14:sldId id="2288"/>
            <p14:sldId id="2271"/>
            <p14:sldId id="2266"/>
            <p14:sldId id="2274"/>
            <p14:sldId id="2259"/>
            <p14:sldId id="2260"/>
            <p14:sldId id="2272"/>
            <p14:sldId id="2293"/>
            <p14:sldId id="2273"/>
            <p14:sldId id="2294"/>
            <p14:sldId id="2269"/>
            <p14:sldId id="2261"/>
            <p14:sldId id="2262"/>
            <p14:sldId id="2275"/>
            <p14:sldId id="2276"/>
            <p14:sldId id="2295"/>
            <p14:sldId id="2296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FB8E20"/>
    <a:srgbClr val="B04432"/>
    <a:srgbClr val="9E60B8"/>
    <a:srgbClr val="36544F"/>
    <a:srgbClr val="D4EBE9"/>
    <a:srgbClr val="C4DAD8"/>
    <a:srgbClr val="B58900"/>
    <a:srgbClr val="5AB88F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49"/>
    <p:restoredTop sz="96911" autoAdjust="0"/>
  </p:normalViewPr>
  <p:slideViewPr>
    <p:cSldViewPr snapToGrid="0" snapToObjects="1">
      <p:cViewPr varScale="1">
        <p:scale>
          <a:sx n="207" d="100"/>
          <a:sy n="207" d="100"/>
        </p:scale>
        <p:origin x="304" y="1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19.11.25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19.11.25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FC640-9CD1-DD5C-1F33-E7A54CDEB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1DAAD86-8D7D-14C2-ED30-3BDFCA23FD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8CDB431-D30A-0577-F0E2-4EF5D2EC1D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F4D01F-CCD1-DA0E-D73D-C71524AB2E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0614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start" TargetMode="Externa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" TargetMode="Externa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nextjs.org/" TargetMode="Externa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nilshartmann.net/workshops" TargetMode="External"/><Relationship Id="rId5" Type="http://schemas.openxmlformats.org/officeDocument/2006/relationships/hyperlink" Target="mailto:nils@nilshartmann.net" TargetMode="External"/><Relationship Id="rId4" Type="http://schemas.openxmlformats.org/officeDocument/2006/relationships/hyperlink" Target="https://react.schule/ctwebdev2025-fullstack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501BE56-F92B-EB99-A69F-40766D58D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066" y="-118046"/>
            <a:ext cx="9178066" cy="6124933"/>
          </a:xfrm>
          <a:prstGeom prst="rect">
            <a:avLst/>
          </a:prstGeom>
        </p:spPr>
      </p:pic>
      <p:sp>
        <p:nvSpPr>
          <p:cNvPr id="24" name="Rechteck 23">
            <a:extLst>
              <a:ext uri="{FF2B5EF4-FFF2-40B4-BE49-F238E27FC236}">
                <a16:creationId xmlns:a16="http://schemas.microsoft.com/office/drawing/2014/main" id="{79C06328-2E68-5F81-E812-8E6FF40415EB}"/>
              </a:ext>
            </a:extLst>
          </p:cNvPr>
          <p:cNvSpPr/>
          <p:nvPr/>
        </p:nvSpPr>
        <p:spPr>
          <a:xfrm>
            <a:off x="-34066" y="-103419"/>
            <a:ext cx="9254535" cy="4654251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C‘t </a:t>
            </a:r>
            <a:r>
              <a:rPr lang="de-DE" sz="1050" spc="60" dirty="0" err="1">
                <a:solidFill>
                  <a:srgbClr val="D4EBE9"/>
                </a:solidFill>
              </a:rPr>
              <a:t>webdev</a:t>
            </a:r>
            <a:r>
              <a:rPr lang="de-DE" sz="1050" spc="60" dirty="0">
                <a:solidFill>
                  <a:srgbClr val="D4EBE9"/>
                </a:solidFill>
              </a:rPr>
              <a:t> | Cologne | November 19, 2025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7381432-3503-5A80-D00E-210B0CF1B077}"/>
              </a:ext>
            </a:extLst>
          </p:cNvPr>
          <p:cNvGrpSpPr/>
          <p:nvPr/>
        </p:nvGrpSpPr>
        <p:grpSpPr>
          <a:xfrm>
            <a:off x="259539" y="3425351"/>
            <a:ext cx="2824383" cy="906953"/>
            <a:chOff x="-941811" y="-1179767"/>
            <a:chExt cx="2824383" cy="906953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3E6830E-F86B-7BB0-E0C7-9195597DCFD8}"/>
                </a:ext>
              </a:extLst>
            </p:cNvPr>
            <p:cNvSpPr txBox="1"/>
            <p:nvPr/>
          </p:nvSpPr>
          <p:spPr>
            <a:xfrm>
              <a:off x="-941106" y="-1179767"/>
              <a:ext cx="2823678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E7627F9-20F7-FB5D-3785-7B71E7D23166}"/>
                </a:ext>
              </a:extLst>
            </p:cNvPr>
            <p:cNvSpPr txBox="1"/>
            <p:nvPr/>
          </p:nvSpPr>
          <p:spPr>
            <a:xfrm>
              <a:off x="-941811" y="-657535"/>
              <a:ext cx="2823678" cy="3847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85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85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8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800CB803-2D1B-EA71-9387-0FA09B70E5A1}"/>
              </a:ext>
            </a:extLst>
          </p:cNvPr>
          <p:cNvSpPr/>
          <p:nvPr/>
        </p:nvSpPr>
        <p:spPr>
          <a:xfrm>
            <a:off x="4752970" y="-228062"/>
            <a:ext cx="4420802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4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9F5A552-3D38-BB7D-7A6E-59028EAC4675}"/>
              </a:ext>
            </a:extLst>
          </p:cNvPr>
          <p:cNvSpPr txBox="1"/>
          <p:nvPr/>
        </p:nvSpPr>
        <p:spPr>
          <a:xfrm>
            <a:off x="3023711" y="833833"/>
            <a:ext cx="36150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8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622E165-915E-787D-D569-29FBE756D67F}"/>
              </a:ext>
            </a:extLst>
          </p:cNvPr>
          <p:cNvSpPr txBox="1"/>
          <p:nvPr/>
        </p:nvSpPr>
        <p:spPr>
          <a:xfrm>
            <a:off x="4938346" y="1715873"/>
            <a:ext cx="144217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or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72774B3-0CFD-6C75-C69B-5D596D38334E}"/>
              </a:ext>
            </a:extLst>
          </p:cNvPr>
          <p:cNvSpPr txBox="1"/>
          <p:nvPr/>
        </p:nvSpPr>
        <p:spPr>
          <a:xfrm rot="475378">
            <a:off x="7013115" y="2342696"/>
            <a:ext cx="187993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C4DAD8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  <a:endParaRPr lang="de-DE" sz="115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C4DAD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41087DD-AAC2-CF9A-49FC-0319A53D559D}"/>
              </a:ext>
            </a:extLst>
          </p:cNvPr>
          <p:cNvSpPr txBox="1"/>
          <p:nvPr/>
        </p:nvSpPr>
        <p:spPr>
          <a:xfrm>
            <a:off x="4894203" y="3426807"/>
            <a:ext cx="29726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400" b="1" dirty="0" err="1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first</a:t>
            </a:r>
            <a:endParaRPr lang="de-DE" sz="6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E422207-E838-1858-03D8-32136C510D10}"/>
              </a:ext>
            </a:extLst>
          </p:cNvPr>
          <p:cNvSpPr txBox="1"/>
          <p:nvPr/>
        </p:nvSpPr>
        <p:spPr>
          <a:xfrm>
            <a:off x="3861191" y="2444251"/>
            <a:ext cx="36150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02185-1A85-CB6C-5EEE-63827162F4F9}"/>
              </a:ext>
            </a:extLst>
          </p:cNvPr>
          <p:cNvSpPr txBox="1"/>
          <p:nvPr/>
        </p:nvSpPr>
        <p:spPr>
          <a:xfrm>
            <a:off x="-8402302" y="3625022"/>
            <a:ext cx="2181572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A364FEA-C6EA-F701-91BD-9811A2686B16}"/>
              </a:ext>
            </a:extLst>
          </p:cNvPr>
          <p:cNvSpPr txBox="1"/>
          <p:nvPr/>
        </p:nvSpPr>
        <p:spPr>
          <a:xfrm>
            <a:off x="211895" y="-71625"/>
            <a:ext cx="48035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rgbClr val="36544F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6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9EC406-0FA3-1D6A-1F96-AF87DBF792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DF091-611F-6DDA-EAE4-AD4542725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B35C7A7-4AD4-0B3F-18E6-CE8EB1505D04}"/>
              </a:ext>
            </a:extLst>
          </p:cNvPr>
          <p:cNvSpPr txBox="1"/>
          <p:nvPr/>
        </p:nvSpPr>
        <p:spPr>
          <a:xfrm rot="21137164">
            <a:off x="6348312" y="269503"/>
            <a:ext cx="226857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Client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</p:spTree>
    <p:extLst>
      <p:ext uri="{BB962C8B-B14F-4D97-AF65-F5344CB8AC3E}">
        <p14:creationId xmlns:p14="http://schemas.microsoft.com/office/powerpoint/2010/main" val="4037287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48D4F0-C0EC-8AB0-DA7E-315CBFC850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FA20D3-D79B-D02E-2B1C-9E74C5B423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C99F41-D689-DBBE-5805-92FD0FF19A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4971"/>
            <a:ext cx="8768862" cy="419564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https://tanstack.com/start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Currently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RC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Vite Plug-in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Supports: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serverside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rendering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(SSR),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streaming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functions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Server Components (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DE9E206-AF37-D709-24F9-985ACCCE2AF7}"/>
              </a:ext>
            </a:extLst>
          </p:cNvPr>
          <p:cNvSpPr txBox="1">
            <a:spLocks/>
          </p:cNvSpPr>
          <p:nvPr/>
        </p:nvSpPr>
        <p:spPr>
          <a:xfrm>
            <a:off x="187570" y="946670"/>
            <a:ext cx="8768862" cy="7274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8E1F770-72BB-DA37-1D7E-E260AD1D8F64}"/>
              </a:ext>
            </a:extLst>
          </p:cNvPr>
          <p:cNvSpPr txBox="1"/>
          <p:nvPr/>
        </p:nvSpPr>
        <p:spPr>
          <a:xfrm rot="21137164">
            <a:off x="6348312" y="269503"/>
            <a:ext cx="226857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Client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</p:spTree>
    <p:extLst>
      <p:ext uri="{BB962C8B-B14F-4D97-AF65-F5344CB8AC3E}">
        <p14:creationId xmlns:p14="http://schemas.microsoft.com/office/powerpoint/2010/main" val="4037272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5423B5-3160-9725-1985-3D606D727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F89BD4-0D4F-A205-3F96-E9D42B2B8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55B5B4-2FC5-D781-9304-57389E7F7E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4971"/>
            <a:ext cx="8768862" cy="419564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18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Idea: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Build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 „traditional“ SPA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TanStack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Move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serverside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by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adding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TanStack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Start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ofc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you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start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Start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from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beginning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Only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parts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your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logic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run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serverside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b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75408DA-F5EE-5AF1-F624-01DF7CAD8EB0}"/>
              </a:ext>
            </a:extLst>
          </p:cNvPr>
          <p:cNvSpPr txBox="1">
            <a:spLocks/>
          </p:cNvSpPr>
          <p:nvPr/>
        </p:nvSpPr>
        <p:spPr>
          <a:xfrm>
            <a:off x="187570" y="946670"/>
            <a:ext cx="8768862" cy="7274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Start</a:t>
            </a:r>
            <a:r>
              <a:rPr lang="de-DE" sz="4000" i="1" dirty="0"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36544F"/>
                </a:solidFill>
                <a:latin typeface="Candara" panose="020E0502030303020204" pitchFamily="34" charset="0"/>
              </a:rPr>
              <a:t>=</a:t>
            </a:r>
            <a:r>
              <a:rPr lang="de-DE" sz="4000" i="1" dirty="0"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Router</a:t>
            </a:r>
            <a:r>
              <a:rPr lang="de-DE" sz="4000" i="1" dirty="0"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36544F"/>
                </a:solidFill>
                <a:latin typeface="Candara" panose="020E0502030303020204" pitchFamily="34" charset="0"/>
              </a:rPr>
              <a:t>+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Server</a:t>
            </a:r>
            <a:endParaRPr lang="de-DE" sz="2400" b="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AA63CE2-C84B-3637-F742-879D6B0BC293}"/>
              </a:ext>
            </a:extLst>
          </p:cNvPr>
          <p:cNvSpPr txBox="1"/>
          <p:nvPr/>
        </p:nvSpPr>
        <p:spPr>
          <a:xfrm rot="21137164">
            <a:off x="6348312" y="269503"/>
            <a:ext cx="226857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Client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</p:spTree>
    <p:extLst>
      <p:ext uri="{BB962C8B-B14F-4D97-AF65-F5344CB8AC3E}">
        <p14:creationId xmlns:p14="http://schemas.microsoft.com/office/powerpoint/2010/main" val="492836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007ED-0964-E98F-7C5C-37D3CB2EC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496CAC-3EB1-C1F3-488A-699E85CDA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DA35B9-B9BE-31A0-03CF-14A1386025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4971"/>
            <a:ext cx="8768862" cy="419564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router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Alternative /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replacement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Router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Can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used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„traditional“ client-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side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SPAs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Vite Plug-in, file-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based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exceptional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TypeScript support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31B0B6B-8C07-FDF6-1D51-6CA376100106}"/>
              </a:ext>
            </a:extLst>
          </p:cNvPr>
          <p:cNvSpPr txBox="1">
            <a:spLocks/>
          </p:cNvSpPr>
          <p:nvPr/>
        </p:nvSpPr>
        <p:spPr>
          <a:xfrm>
            <a:off x="187570" y="946670"/>
            <a:ext cx="8768862" cy="7274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6A893BD-E28F-50B8-AE55-155373EF3691}"/>
              </a:ext>
            </a:extLst>
          </p:cNvPr>
          <p:cNvSpPr txBox="1"/>
          <p:nvPr/>
        </p:nvSpPr>
        <p:spPr>
          <a:xfrm rot="21137164">
            <a:off x="6186682" y="169876"/>
            <a:ext cx="2574744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chemeClr val="bg1">
                    <a:lumMod val="65000"/>
                  </a:schemeClr>
                </a:solidFill>
                <a:latin typeface="Candara" panose="020E0502030303020204" pitchFamily="34" charset="0"/>
              </a:rPr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33798083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48C4A-06D0-4D92-CC2A-EA2CAAE56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F01E6D-E5A7-1A13-35A5-326DFC51D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Server-first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0A41C05-EF2A-A76E-0C39-F966DEC6510E}"/>
              </a:ext>
            </a:extLst>
          </p:cNvPr>
          <p:cNvSpPr txBox="1"/>
          <p:nvPr/>
        </p:nvSpPr>
        <p:spPr>
          <a:xfrm rot="21137164">
            <a:off x="6278582" y="269503"/>
            <a:ext cx="2408032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B04432"/>
                </a:solidFill>
                <a:latin typeface="Candara" panose="020E0502030303020204" pitchFamily="34" charset="0"/>
              </a:rPr>
              <a:t>Server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</p:spTree>
    <p:extLst>
      <p:ext uri="{BB962C8B-B14F-4D97-AF65-F5344CB8AC3E}">
        <p14:creationId xmlns:p14="http://schemas.microsoft.com/office/powerpoint/2010/main" val="6428545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1FD152-CFC2-7C73-E248-93FBE88FA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920E1A-3DFA-EB76-C189-D94B8D8D0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FE6739-5D9B-C4C7-A7DE-1815B1D914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4971"/>
            <a:ext cx="8768862" cy="419564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https://nextjs.org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Currently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Next.js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16,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based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newest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19.2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Support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most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client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features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Including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Server Components (RSC) and Server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Functions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b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9698B8A-6CB3-5ABA-EF17-7B4D8A45CAB3}"/>
              </a:ext>
            </a:extLst>
          </p:cNvPr>
          <p:cNvSpPr txBox="1">
            <a:spLocks/>
          </p:cNvSpPr>
          <p:nvPr/>
        </p:nvSpPr>
        <p:spPr>
          <a:xfrm>
            <a:off x="187570" y="946670"/>
            <a:ext cx="8768862" cy="7274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B04432"/>
                </a:solidFill>
                <a:latin typeface="Candara" panose="020E0502030303020204" pitchFamily="34" charset="0"/>
              </a:rPr>
              <a:t>Next.js</a:t>
            </a:r>
            <a:endParaRPr lang="de-DE" sz="2400" b="0" dirty="0">
              <a:solidFill>
                <a:srgbClr val="B04432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A128E4E-D636-36D2-4C56-DD2E803852EA}"/>
              </a:ext>
            </a:extLst>
          </p:cNvPr>
          <p:cNvSpPr txBox="1"/>
          <p:nvPr/>
        </p:nvSpPr>
        <p:spPr>
          <a:xfrm rot="21137164">
            <a:off x="6278582" y="269503"/>
            <a:ext cx="2408032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B04432"/>
                </a:solidFill>
                <a:latin typeface="Candara" panose="020E0502030303020204" pitchFamily="34" charset="0"/>
              </a:rPr>
              <a:t>Server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</p:spTree>
    <p:extLst>
      <p:ext uri="{BB962C8B-B14F-4D97-AF65-F5344CB8AC3E}">
        <p14:creationId xmlns:p14="http://schemas.microsoft.com/office/powerpoint/2010/main" val="2964302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F6BDA-F209-5175-AAF5-54E23F886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7F0E8B-B624-B746-D65A-31D9F7DC6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9CE0E6-84D3-0EB4-2DDB-591151DD041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4971"/>
            <a:ext cx="8768862" cy="419564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18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Idea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Almost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*) all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your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app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runs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serverside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Only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(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small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*)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parts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run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client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Aggressive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caching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performance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optimizations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fastest UI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b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D61FB39-9FE8-BB7A-EC52-B7494EE939DB}"/>
              </a:ext>
            </a:extLst>
          </p:cNvPr>
          <p:cNvSpPr txBox="1">
            <a:spLocks/>
          </p:cNvSpPr>
          <p:nvPr/>
        </p:nvSpPr>
        <p:spPr>
          <a:xfrm>
            <a:off x="187570" y="946670"/>
            <a:ext cx="8768862" cy="7274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B04432"/>
                </a:solidFill>
                <a:latin typeface="Candara" panose="020E0502030303020204" pitchFamily="34" charset="0"/>
              </a:rPr>
              <a:t>Next.js</a:t>
            </a:r>
            <a:endParaRPr lang="de-DE" sz="2400" b="0" dirty="0">
              <a:solidFill>
                <a:srgbClr val="B04432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C64F916-6CF8-797E-E8CD-E58D4B84C583}"/>
              </a:ext>
            </a:extLst>
          </p:cNvPr>
          <p:cNvSpPr txBox="1"/>
          <p:nvPr/>
        </p:nvSpPr>
        <p:spPr>
          <a:xfrm rot="21137164">
            <a:off x="6278582" y="269503"/>
            <a:ext cx="2408032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B04432"/>
                </a:solidFill>
                <a:latin typeface="Candara" panose="020E0502030303020204" pitchFamily="34" charset="0"/>
              </a:rPr>
              <a:t>Server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64CBA5B-516C-37C6-307A-C4DE9317E3E6}"/>
              </a:ext>
            </a:extLst>
          </p:cNvPr>
          <p:cNvSpPr txBox="1">
            <a:spLocks/>
          </p:cNvSpPr>
          <p:nvPr/>
        </p:nvSpPr>
        <p:spPr>
          <a:xfrm>
            <a:off x="0" y="4560568"/>
            <a:ext cx="3223846" cy="4000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* My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interpretation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/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opinion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54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79F23F-5202-868E-C24D-5D9292171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A08140F-9A8B-2454-8715-3C497A27D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AD81745-ED01-9E7B-07E5-D88CA220D67C}"/>
              </a:ext>
            </a:extLst>
          </p:cNvPr>
          <p:cNvSpPr/>
          <p:nvPr/>
        </p:nvSpPr>
        <p:spPr>
          <a:xfrm>
            <a:off x="0" y="-370797"/>
            <a:ext cx="9144000" cy="2182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60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1C8846E-9358-12B9-5041-9132D1D3C634}"/>
              </a:ext>
            </a:extLst>
          </p:cNvPr>
          <p:cNvSpPr txBox="1"/>
          <p:nvPr/>
        </p:nvSpPr>
        <p:spPr>
          <a:xfrm>
            <a:off x="0" y="2212807"/>
            <a:ext cx="9143999" cy="1691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88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Time</a:t>
            </a:r>
            <a:endParaRPr lang="de-DE" sz="12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5830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98903-7072-E0CE-1286-BF37BF17F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65EE6E0-9E52-D91B-60C5-E95E80E8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71EA7A7-042D-EE02-BB22-B9A81AF8F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35126"/>
            <a:ext cx="4349809" cy="3998828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6C9A991-BD8B-D335-61A1-16586E762594}"/>
              </a:ext>
            </a:extLst>
          </p:cNvPr>
          <p:cNvSpPr txBox="1">
            <a:spLocks/>
          </p:cNvSpPr>
          <p:nvPr/>
        </p:nvSpPr>
        <p:spPr>
          <a:xfrm>
            <a:off x="0" y="586804"/>
            <a:ext cx="4522023" cy="1857294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🔎 </a:t>
            </a: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Our</a:t>
            </a: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app</a:t>
            </a: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...</a:t>
            </a:r>
          </a:p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endParaRPr lang="de-DE" sz="2800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http://localhost:3000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004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F3E1F-6213-C745-6662-697C71E47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871DA68-E05A-64AE-443E-70B20F01D9BC}"/>
              </a:ext>
            </a:extLst>
          </p:cNvPr>
          <p:cNvSpPr/>
          <p:nvPr/>
        </p:nvSpPr>
        <p:spPr>
          <a:xfrm>
            <a:off x="0" y="-136927"/>
            <a:ext cx="4522023" cy="1291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6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Demo 1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9ECC31B-6A63-B4C4-0C4B-13AE17C46571}"/>
              </a:ext>
            </a:extLst>
          </p:cNvPr>
          <p:cNvSpPr txBox="1">
            <a:spLocks/>
          </p:cNvSpPr>
          <p:nvPr/>
        </p:nvSpPr>
        <p:spPr>
          <a:xfrm>
            <a:off x="-3240" y="1279012"/>
            <a:ext cx="4522023" cy="3147647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The „</a:t>
            </a: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important</a:t>
            </a: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“ </a:t>
            </a: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features</a:t>
            </a: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action</a:t>
            </a:r>
            <a:endParaRPr lang="de-DE" sz="2800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de-DE" sz="18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de-DE" sz="1800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de-DE" sz="1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de-DE" sz="1800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18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1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de-DE" sz="1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de-DE" sz="18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Serverside</a:t>
            </a:r>
            <a:r>
              <a:rPr lang="de-DE" sz="18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rendering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AF5B753-397A-B0B1-1E81-7280D3A65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1D16A81-2C10-C37A-B26D-89C39A345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023" y="509953"/>
            <a:ext cx="3481885" cy="3147647"/>
          </a:xfrm>
          <a:prstGeom prst="rect">
            <a:avLst/>
          </a:prstGeom>
        </p:spPr>
      </p:pic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BE90EAC3-A24B-C98A-1C00-D0BC6DCB289E}"/>
              </a:ext>
            </a:extLst>
          </p:cNvPr>
          <p:cNvSpPr/>
          <p:nvPr/>
        </p:nvSpPr>
        <p:spPr>
          <a:xfrm>
            <a:off x="5542379" y="148442"/>
            <a:ext cx="1155304" cy="21468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Dynamic Route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E9311B8-CD08-4844-2A3F-731F49624053}"/>
              </a:ext>
            </a:extLst>
          </p:cNvPr>
          <p:cNvCxnSpPr>
            <a:stCxn id="11" idx="2"/>
          </p:cNvCxnSpPr>
          <p:nvPr/>
        </p:nvCxnSpPr>
        <p:spPr>
          <a:xfrm flipH="1">
            <a:off x="5795158" y="363129"/>
            <a:ext cx="324873" cy="337515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949944F-7321-2AEA-45D5-FC83BA6E1AD3}"/>
              </a:ext>
            </a:extLst>
          </p:cNvPr>
          <p:cNvCxnSpPr>
            <a:cxnSpLocks/>
          </p:cNvCxnSpPr>
          <p:nvPr/>
        </p:nvCxnSpPr>
        <p:spPr>
          <a:xfrm flipH="1" flipV="1">
            <a:off x="5004308" y="3156856"/>
            <a:ext cx="297217" cy="581261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bgerundetes Rechteck 15">
            <a:extLst>
              <a:ext uri="{FF2B5EF4-FFF2-40B4-BE49-F238E27FC236}">
                <a16:creationId xmlns:a16="http://schemas.microsoft.com/office/drawing/2014/main" id="{5319D9EC-82AF-2039-4095-75CE6976BAFB}"/>
              </a:ext>
            </a:extLst>
          </p:cNvPr>
          <p:cNvSpPr/>
          <p:nvPr/>
        </p:nvSpPr>
        <p:spPr>
          <a:xfrm>
            <a:off x="4863568" y="3738117"/>
            <a:ext cx="1834115" cy="21468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Data </a:t>
            </a:r>
            <a:r>
              <a:rPr lang="de-DE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from</a:t>
            </a:r>
            <a:r>
              <a:rPr lang="de-DE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 </a:t>
            </a:r>
            <a:r>
              <a:rPr lang="de-DE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two</a:t>
            </a:r>
            <a:r>
              <a:rPr lang="de-DE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 </a:t>
            </a:r>
            <a:r>
              <a:rPr lang="de-DE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endpoints</a:t>
            </a:r>
            <a:endParaRPr lang="de-DE" sz="1200" b="1" dirty="0">
              <a:solidFill>
                <a:schemeClr val="tx1">
                  <a:lumMod val="65000"/>
                  <a:lumOff val="35000"/>
                </a:schemeClr>
              </a:solidFill>
              <a:latin typeface="Candara" panose="020E0502030303020204" pitchFamily="34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CE01F21A-F69D-3A94-FF19-21B31A5CEEAC}"/>
              </a:ext>
            </a:extLst>
          </p:cNvPr>
          <p:cNvCxnSpPr>
            <a:cxnSpLocks/>
          </p:cNvCxnSpPr>
          <p:nvPr/>
        </p:nvCxnSpPr>
        <p:spPr>
          <a:xfrm flipH="1">
            <a:off x="6262965" y="2161309"/>
            <a:ext cx="636568" cy="1542334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bgerundetes Rechteck 23">
            <a:extLst>
              <a:ext uri="{FF2B5EF4-FFF2-40B4-BE49-F238E27FC236}">
                <a16:creationId xmlns:a16="http://schemas.microsoft.com/office/drawing/2014/main" id="{4CE4958E-F84A-092E-6F1F-71174A12CF6F}"/>
              </a:ext>
            </a:extLst>
          </p:cNvPr>
          <p:cNvSpPr/>
          <p:nvPr/>
        </p:nvSpPr>
        <p:spPr>
          <a:xfrm>
            <a:off x="7038671" y="3912552"/>
            <a:ext cx="1291870" cy="21468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Streaming</a:t>
            </a:r>
          </a:p>
        </p:txBody>
      </p: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6A6A76F1-0BA9-A89C-06C9-AA7D92DDD4C4}"/>
              </a:ext>
            </a:extLst>
          </p:cNvPr>
          <p:cNvCxnSpPr>
            <a:cxnSpLocks/>
          </p:cNvCxnSpPr>
          <p:nvPr/>
        </p:nvCxnSpPr>
        <p:spPr>
          <a:xfrm>
            <a:off x="7324341" y="2161309"/>
            <a:ext cx="334782" cy="1684151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9580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8368A7-9BF2-42A2-6041-7B7E3C7E7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953E0945-4F23-2609-F692-F90F09EE9854}"/>
              </a:ext>
            </a:extLst>
          </p:cNvPr>
          <p:cNvSpPr/>
          <p:nvPr/>
        </p:nvSpPr>
        <p:spPr>
          <a:xfrm>
            <a:off x="0" y="-136927"/>
            <a:ext cx="4097215" cy="1291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6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Demo 2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C0E7E4E-CAC3-A9D1-7B92-7B98D319F65E}"/>
              </a:ext>
            </a:extLst>
          </p:cNvPr>
          <p:cNvSpPr txBox="1">
            <a:spLocks/>
          </p:cNvSpPr>
          <p:nvPr/>
        </p:nvSpPr>
        <p:spPr>
          <a:xfrm>
            <a:off x="451217" y="1279012"/>
            <a:ext cx="3294185" cy="3147647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Interactivity</a:t>
            </a:r>
            <a:endParaRPr lang="de-DE" sz="2800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endParaRPr lang="de-DE" sz="2800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Client-</a:t>
            </a: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side</a:t>
            </a: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state</a:t>
            </a:r>
            <a:endParaRPr lang="de-DE" sz="2800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de-DE" sz="18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73245B34-3015-7701-E2AD-4FE9A9131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61AE903F-479F-F4AB-DB2E-7067E00BA60F}"/>
              </a:ext>
            </a:extLst>
          </p:cNvPr>
          <p:cNvCxnSpPr>
            <a:cxnSpLocks/>
          </p:cNvCxnSpPr>
          <p:nvPr/>
        </p:nvCxnSpPr>
        <p:spPr>
          <a:xfrm flipH="1">
            <a:off x="6262965" y="2161309"/>
            <a:ext cx="636568" cy="1542334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3D7AF735-2EED-EF5E-4809-1BB4E0073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023" y="508955"/>
            <a:ext cx="3294185" cy="3180487"/>
          </a:xfrm>
          <a:prstGeom prst="rect">
            <a:avLst/>
          </a:prstGeom>
        </p:spPr>
      </p:pic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45DB2B7-E781-E9DA-D493-F5A217E1D727}"/>
              </a:ext>
            </a:extLst>
          </p:cNvPr>
          <p:cNvCxnSpPr>
            <a:cxnSpLocks/>
          </p:cNvCxnSpPr>
          <p:nvPr/>
        </p:nvCxnSpPr>
        <p:spPr>
          <a:xfrm flipH="1" flipV="1">
            <a:off x="7659123" y="954870"/>
            <a:ext cx="297012" cy="143885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Abgerundetes Rechteck 23">
            <a:extLst>
              <a:ext uri="{FF2B5EF4-FFF2-40B4-BE49-F238E27FC236}">
                <a16:creationId xmlns:a16="http://schemas.microsoft.com/office/drawing/2014/main" id="{1C7582C1-7D88-DEB6-77B0-A6A21A35317A}"/>
              </a:ext>
            </a:extLst>
          </p:cNvPr>
          <p:cNvSpPr/>
          <p:nvPr/>
        </p:nvSpPr>
        <p:spPr>
          <a:xfrm>
            <a:off x="7659123" y="1171668"/>
            <a:ext cx="1291870" cy="21468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rPr>
              <a:t>State</a:t>
            </a:r>
          </a:p>
        </p:txBody>
      </p:sp>
    </p:spTree>
    <p:extLst>
      <p:ext uri="{BB962C8B-B14F-4D97-AF65-F5344CB8AC3E}">
        <p14:creationId xmlns:p14="http://schemas.microsoft.com/office/powerpoint/2010/main" val="20257718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97119-EE77-E66B-EC9C-77091C530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56E0AAE8-66BA-D7B5-A245-AE66106E901E}"/>
              </a:ext>
            </a:extLst>
          </p:cNvPr>
          <p:cNvSpPr/>
          <p:nvPr/>
        </p:nvSpPr>
        <p:spPr>
          <a:xfrm>
            <a:off x="0" y="-136927"/>
            <a:ext cx="4097215" cy="12917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6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Demo 3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42220A1-1427-481E-81A7-9C40867C8447}"/>
              </a:ext>
            </a:extLst>
          </p:cNvPr>
          <p:cNvSpPr txBox="1">
            <a:spLocks/>
          </p:cNvSpPr>
          <p:nvPr/>
        </p:nvSpPr>
        <p:spPr>
          <a:xfrm>
            <a:off x="451217" y="1279012"/>
            <a:ext cx="3294185" cy="3147647"/>
          </a:xfrm>
          <a:prstGeom prst="rect">
            <a:avLst/>
          </a:prstGeom>
        </p:spPr>
        <p:txBody>
          <a:bodyPr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Server </a:t>
            </a: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functions</a:t>
            </a:r>
            <a:endParaRPr lang="de-DE" sz="2800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endParaRPr lang="de-DE" sz="2800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aka</a:t>
            </a:r>
          </a:p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endParaRPr lang="de-DE" sz="2800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de-DE" sz="28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Server </a:t>
            </a:r>
            <a:r>
              <a:rPr lang="de-DE" sz="28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actions</a:t>
            </a:r>
            <a:endParaRPr lang="de-DE" sz="2800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Font typeface="Arial" panose="020B0604020202020204" pitchFamily="34" charset="0"/>
              <a:buNone/>
            </a:pPr>
            <a:endParaRPr lang="de-DE" sz="18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C1EC3415-A59F-3A9E-467B-165143ECE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B6CBBFE-AD03-CD77-E59A-A932AAA17B03}"/>
              </a:ext>
            </a:extLst>
          </p:cNvPr>
          <p:cNvCxnSpPr>
            <a:cxnSpLocks/>
          </p:cNvCxnSpPr>
          <p:nvPr/>
        </p:nvCxnSpPr>
        <p:spPr>
          <a:xfrm flipH="1">
            <a:off x="6262965" y="2161309"/>
            <a:ext cx="636568" cy="1542334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190463F8-C95C-4F60-30DC-DD24771E9F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2023" y="508955"/>
            <a:ext cx="3294185" cy="318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0074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D9EBD-AFBC-0960-6CA2-A3C12AA18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EA82F39-18DE-5009-F3A1-53929E819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D45D637-6AEC-5A3D-BD1E-15D1A79135F1}"/>
              </a:ext>
            </a:extLst>
          </p:cNvPr>
          <p:cNvSpPr/>
          <p:nvPr/>
        </p:nvSpPr>
        <p:spPr>
          <a:xfrm>
            <a:off x="0" y="-336192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Side</a:t>
            </a:r>
            <a:endParaRPr lang="de-DE" sz="54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ED50B7-6968-C389-0C26-025F8F8D726F}"/>
              </a:ext>
            </a:extLst>
          </p:cNvPr>
          <p:cNvSpPr txBox="1"/>
          <p:nvPr/>
        </p:nvSpPr>
        <p:spPr>
          <a:xfrm>
            <a:off x="0" y="1681401"/>
            <a:ext cx="9143999" cy="819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4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by</a:t>
            </a:r>
            <a:endParaRPr lang="de-DE" sz="1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9EC3C69-492E-5E9A-6A5A-95E10A5A3A4D}"/>
              </a:ext>
            </a:extLst>
          </p:cNvPr>
          <p:cNvSpPr/>
          <p:nvPr/>
        </p:nvSpPr>
        <p:spPr>
          <a:xfrm>
            <a:off x="0" y="2571750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Side</a:t>
            </a:r>
            <a:endParaRPr lang="de-DE" sz="54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5113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5221B-84B4-1CFD-1A40-2937B5567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9A6C8-71F6-7B4D-80E4-C7B7771AB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3E5BB88-DC75-69DA-3FAD-B8DFF37FBB67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„Classic“ SSR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initial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server-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rendered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HTML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returned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Complete</a:t>
            </a:r>
            <a:r>
              <a:rPr lang="de-DE" b="0" dirty="0">
                <a:solidFill>
                  <a:srgbClr val="36544F"/>
                </a:solidFill>
              </a:rPr>
              <a:t> JavaScript Code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App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returned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hydrated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E40C165-F232-07B5-9F35-C0A538E84146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Server-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side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rendering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(SSR)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7926631B-6345-8ABE-169D-F3461DC03CC3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670325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D76E4-589C-30E5-89F6-CE0DC0890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4AF95-2EDD-C7F7-F077-53345E01F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1EE2C04-D982-2D57-443B-56222D8E87FB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4491423" cy="3205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„Classic“ SSR plus React Server Components (RSC)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First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returns</a:t>
            </a:r>
            <a:r>
              <a:rPr lang="de-DE" b="0" dirty="0">
                <a:solidFill>
                  <a:srgbClr val="36544F"/>
                </a:solidFill>
              </a:rPr>
              <a:t> HTML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RSC Payload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returned</a:t>
            </a:r>
            <a:r>
              <a:rPr lang="de-DE" b="0" dirty="0">
                <a:solidFill>
                  <a:srgbClr val="36544F"/>
                </a:solidFill>
              </a:rPr>
              <a:t> on all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Client Components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hydrated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Any </a:t>
            </a:r>
            <a:r>
              <a:rPr lang="de-DE" b="0" dirty="0" err="1">
                <a:solidFill>
                  <a:srgbClr val="36544F"/>
                </a:solidFill>
              </a:rPr>
              <a:t>navigation</a:t>
            </a:r>
            <a:r>
              <a:rPr lang="de-DE" b="0" dirty="0">
                <a:solidFill>
                  <a:srgbClr val="36544F"/>
                </a:solidFill>
              </a:rPr>
              <a:t> (route </a:t>
            </a:r>
            <a:r>
              <a:rPr lang="de-DE" b="0" dirty="0" err="1">
                <a:solidFill>
                  <a:srgbClr val="36544F"/>
                </a:solidFill>
              </a:rPr>
              <a:t>change</a:t>
            </a:r>
            <a:r>
              <a:rPr lang="de-DE" b="0" dirty="0">
                <a:solidFill>
                  <a:srgbClr val="36544F"/>
                </a:solidFill>
              </a:rPr>
              <a:t>)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r>
              <a:rPr lang="de-DE" b="0" dirty="0">
                <a:solidFill>
                  <a:srgbClr val="36544F"/>
                </a:solidFill>
              </a:rPr>
              <a:t>!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State in Client Components </a:t>
            </a:r>
            <a:r>
              <a:rPr lang="de-DE" b="0" dirty="0" err="1">
                <a:solidFill>
                  <a:srgbClr val="36544F"/>
                </a:solidFill>
              </a:rPr>
              <a:t>survives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6DAB8E9-F41D-B7AC-A7C7-ED99C0431D2B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Server-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side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rendering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(SSR)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3280F6A7-85D2-FA9B-4664-2B9F75FA234E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28CB16A-CF3B-DDCD-9735-94CFD842FCA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4331" y="827347"/>
            <a:ext cx="2882125" cy="3629471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4F06C216-D084-0529-C5A9-E5A0F79AF11C}"/>
              </a:ext>
            </a:extLst>
          </p:cNvPr>
          <p:cNvSpPr/>
          <p:nvPr/>
        </p:nvSpPr>
        <p:spPr>
          <a:xfrm>
            <a:off x="5794331" y="1146103"/>
            <a:ext cx="2807649" cy="3276945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0E3C600-9621-61E5-834F-5CA623E8A71B}"/>
              </a:ext>
            </a:extLst>
          </p:cNvPr>
          <p:cNvSpPr/>
          <p:nvPr/>
        </p:nvSpPr>
        <p:spPr>
          <a:xfrm>
            <a:off x="5868808" y="1179874"/>
            <a:ext cx="2691798" cy="251722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4955A46-05B9-C88F-9795-7D14A1F27974}"/>
              </a:ext>
            </a:extLst>
          </p:cNvPr>
          <p:cNvSpPr/>
          <p:nvPr/>
        </p:nvSpPr>
        <p:spPr>
          <a:xfrm>
            <a:off x="5868808" y="1497941"/>
            <a:ext cx="2691798" cy="2875455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BB54C9D-D1C9-6559-3EEE-C0A7E689461F}"/>
              </a:ext>
            </a:extLst>
          </p:cNvPr>
          <p:cNvSpPr/>
          <p:nvPr/>
        </p:nvSpPr>
        <p:spPr>
          <a:xfrm>
            <a:off x="6364625" y="1737231"/>
            <a:ext cx="1678785" cy="670828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BC3E9EC-ABC2-870E-5E18-849ED56132DE}"/>
              </a:ext>
            </a:extLst>
          </p:cNvPr>
          <p:cNvSpPr/>
          <p:nvPr/>
        </p:nvSpPr>
        <p:spPr>
          <a:xfrm>
            <a:off x="6719391" y="2449161"/>
            <a:ext cx="972327" cy="670828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8BFC016-E858-042C-2DF6-18D5AA883BB5}"/>
              </a:ext>
            </a:extLst>
          </p:cNvPr>
          <p:cNvSpPr/>
          <p:nvPr/>
        </p:nvSpPr>
        <p:spPr>
          <a:xfrm>
            <a:off x="6364625" y="3161091"/>
            <a:ext cx="1678785" cy="670828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CF2E87F-3C61-9A24-F89B-2F9970250FA6}"/>
              </a:ext>
            </a:extLst>
          </p:cNvPr>
          <p:cNvSpPr/>
          <p:nvPr/>
        </p:nvSpPr>
        <p:spPr>
          <a:xfrm>
            <a:off x="6943882" y="2055987"/>
            <a:ext cx="363043" cy="211394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A9DAD75-1B58-DC77-6E5D-1A21A71D9C4F}"/>
              </a:ext>
            </a:extLst>
          </p:cNvPr>
          <p:cNvSpPr/>
          <p:nvPr/>
        </p:nvSpPr>
        <p:spPr>
          <a:xfrm>
            <a:off x="7205554" y="2784575"/>
            <a:ext cx="363043" cy="211394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892DE30-F558-D2D1-1A42-72267BA8AA24}"/>
              </a:ext>
            </a:extLst>
          </p:cNvPr>
          <p:cNvSpPr/>
          <p:nvPr/>
        </p:nvSpPr>
        <p:spPr>
          <a:xfrm>
            <a:off x="6960747" y="3479953"/>
            <a:ext cx="363043" cy="211394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D1D6D61-5BEE-3F17-C570-148904731335}"/>
              </a:ext>
            </a:extLst>
          </p:cNvPr>
          <p:cNvSpPr/>
          <p:nvPr/>
        </p:nvSpPr>
        <p:spPr>
          <a:xfrm>
            <a:off x="7084184" y="4139130"/>
            <a:ext cx="363043" cy="211394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C6CBD64-0FF3-CDB4-24F5-DE35B4FDC93B}"/>
              </a:ext>
            </a:extLst>
          </p:cNvPr>
          <p:cNvSpPr/>
          <p:nvPr/>
        </p:nvSpPr>
        <p:spPr>
          <a:xfrm>
            <a:off x="5868808" y="4565635"/>
            <a:ext cx="1247443" cy="251722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rgbClr val="1778B8"/>
                </a:solidFill>
              </a:rPr>
              <a:t>React Server </a:t>
            </a:r>
            <a:r>
              <a:rPr lang="de-DE" sz="800" dirty="0" err="1">
                <a:solidFill>
                  <a:srgbClr val="1778B8"/>
                </a:solidFill>
              </a:rPr>
              <a:t>Component</a:t>
            </a:r>
            <a:endParaRPr lang="de-DE" sz="800" dirty="0">
              <a:solidFill>
                <a:srgbClr val="1778B8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B0113B2E-89EE-67F0-1163-84A118492D0B}"/>
              </a:ext>
            </a:extLst>
          </p:cNvPr>
          <p:cNvSpPr/>
          <p:nvPr/>
        </p:nvSpPr>
        <p:spPr>
          <a:xfrm>
            <a:off x="7242477" y="4565635"/>
            <a:ext cx="1247443" cy="251722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rgbClr val="FB8E20"/>
                </a:solidFill>
              </a:rPr>
              <a:t>Client </a:t>
            </a:r>
            <a:r>
              <a:rPr lang="de-DE" sz="800" dirty="0" err="1">
                <a:solidFill>
                  <a:srgbClr val="FB8E20"/>
                </a:solidFill>
              </a:rPr>
              <a:t>Component</a:t>
            </a:r>
            <a:endParaRPr lang="de-DE" sz="800" dirty="0">
              <a:solidFill>
                <a:srgbClr val="FB8E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0310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CE489-E72D-8B61-BE1D-FAD089EFE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76D594-0B1F-443C-9747-68417FB1D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EF4AD9E-66DD-8114-5AA5-6419E7BE277C}"/>
              </a:ext>
            </a:extLst>
          </p:cNvPr>
          <p:cNvSpPr txBox="1">
            <a:spLocks/>
          </p:cNvSpPr>
          <p:nvPr/>
        </p:nvSpPr>
        <p:spPr>
          <a:xfrm>
            <a:off x="419858" y="741363"/>
            <a:ext cx="4547796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1778B8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available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code </a:t>
            </a:r>
            <a:r>
              <a:rPr lang="de-DE" b="0" dirty="0" err="1">
                <a:solidFill>
                  <a:srgbClr val="36544F"/>
                </a:solidFill>
              </a:rPr>
              <a:t>follows</a:t>
            </a:r>
            <a:r>
              <a:rPr lang="de-DE" b="0" dirty="0">
                <a:solidFill>
                  <a:srgbClr val="36544F"/>
                </a:solidFill>
              </a:rPr>
              <a:t> „traditional“ React </a:t>
            </a:r>
            <a:r>
              <a:rPr lang="de-DE" b="0" dirty="0" err="1">
                <a:solidFill>
                  <a:srgbClr val="36544F"/>
                </a:solidFill>
              </a:rPr>
              <a:t>architecture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Typical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cycle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885604D-62D5-783D-B264-ABDD43B494D8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Architecture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B04C2AC5-FEC9-E86E-10BA-A421EAC5CE97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143F14A-9C1E-A42D-ABF1-48DE544C2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9534" y="1110640"/>
            <a:ext cx="3602813" cy="3205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5339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B9D9A-3CC9-91E4-7F22-4021BF4084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C7044D-5031-4758-A229-77441D0A1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A192A9C-A558-0AD6-9696-05BF1796B9A9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5207220" cy="3913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Typically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have</a:t>
            </a:r>
            <a:r>
              <a:rPr lang="de-DE" b="0" dirty="0">
                <a:solidFill>
                  <a:srgbClr val="36544F"/>
                </a:solidFill>
              </a:rPr>
              <a:t> „</a:t>
            </a:r>
            <a:r>
              <a:rPr lang="de-DE" b="0" dirty="0" err="1">
                <a:solidFill>
                  <a:srgbClr val="36544F"/>
                </a:solidFill>
              </a:rPr>
              <a:t>rendered</a:t>
            </a:r>
            <a:r>
              <a:rPr lang="de-DE" b="0" dirty="0">
                <a:solidFill>
                  <a:srgbClr val="36544F"/>
                </a:solidFill>
              </a:rPr>
              <a:t> UI“ on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(</a:t>
            </a:r>
            <a:r>
              <a:rPr lang="de-DE" b="0" dirty="0" err="1">
                <a:solidFill>
                  <a:srgbClr val="36544F"/>
                </a:solidFill>
              </a:rPr>
              <a:t>exception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components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re-render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roundtrip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might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neccessary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Example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Re-</a:t>
            </a:r>
            <a:r>
              <a:rPr lang="de-DE" dirty="0" err="1"/>
              <a:t>ordering</a:t>
            </a:r>
            <a:r>
              <a:rPr lang="de-DE" dirty="0"/>
              <a:t> a </a:t>
            </a:r>
            <a:r>
              <a:rPr lang="de-DE" dirty="0" err="1"/>
              <a:t>list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7804BE3-896F-E218-7DF8-79E09734932A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Architecture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319C42EB-C327-1328-445A-EA00330B53A4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80282BA-03AC-D5F9-A5B9-76089FAA3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9268" y="1262691"/>
            <a:ext cx="3508885" cy="307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788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F890FB-C295-4CB1-08B8-8217E88C5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50DD27-11E9-3E04-2822-BD164B88B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C7D2FB0-3280-C828-F78A-D63307956A8B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Works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any</a:t>
            </a:r>
            <a:r>
              <a:rPr lang="de-DE" b="0" dirty="0">
                <a:solidFill>
                  <a:srgbClr val="36544F"/>
                </a:solidFill>
              </a:rPr>
              <a:t> global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solution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populating</a:t>
            </a:r>
            <a:r>
              <a:rPr lang="de-DE" b="0" dirty="0">
                <a:solidFill>
                  <a:srgbClr val="36544F"/>
                </a:solidFill>
              </a:rPr>
              <a:t> global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during</a:t>
            </a:r>
            <a:r>
              <a:rPr lang="de-DE" b="0" dirty="0">
                <a:solidFill>
                  <a:srgbClr val="36544F"/>
                </a:solidFill>
              </a:rPr>
              <a:t> SSR, </a:t>
            </a:r>
            <a:r>
              <a:rPr lang="de-DE" b="0" dirty="0" err="1">
                <a:solidFill>
                  <a:srgbClr val="36544F"/>
                </a:solidFill>
              </a:rPr>
              <a:t>your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library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must</a:t>
            </a:r>
            <a:r>
              <a:rPr lang="de-DE" b="0" dirty="0">
                <a:solidFill>
                  <a:srgbClr val="36544F"/>
                </a:solidFill>
              </a:rPr>
              <a:t> support </a:t>
            </a:r>
            <a:r>
              <a:rPr lang="de-DE" b="0" dirty="0" err="1">
                <a:solidFill>
                  <a:srgbClr val="36544F"/>
                </a:solidFill>
              </a:rPr>
              <a:t>it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532B020-7E24-D5E5-43BC-D099FEBADABF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Global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state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5E2CE42C-F280-D734-9331-DF1C2E7FBC94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25880217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4C907-4B39-7981-751E-BD7228794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A186DC-ED9F-BAE5-FD47-9BEFEAEDC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3160CCB-3696-90C8-D42D-B88DDC8CC9A4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913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 global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components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Somehow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complicated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we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have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round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trips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any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navigation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Client-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global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differ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from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Example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On </a:t>
            </a:r>
            <a:r>
              <a:rPr lang="de-DE" dirty="0" err="1"/>
              <a:t>n</a:t>
            </a:r>
            <a:r>
              <a:rPr lang="de-DE" b="0" dirty="0" err="1">
                <a:solidFill>
                  <a:srgbClr val="36544F"/>
                </a:solidFill>
              </a:rPr>
              <a:t>avigation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new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read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rendered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</a:pPr>
            <a:r>
              <a:rPr lang="de-DE" dirty="0"/>
              <a:t>Client-</a:t>
            </a:r>
            <a:r>
              <a:rPr lang="de-DE" dirty="0" err="1"/>
              <a:t>side</a:t>
            </a:r>
            <a:r>
              <a:rPr lang="de-DE" dirty="0"/>
              <a:t> global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doesn‘t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that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UI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inconsistent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B077BAC-148A-1301-5D2A-8BE1EEA8CF41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Global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state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0138A0C2-0727-48C4-C58C-2146B5B3F483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38461575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633A-B78E-387D-E014-CE85957F4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C578C8-880B-E4D9-2FDE-6774880D4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D2037E3B-79BF-3484-A59B-34F282DC1234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Based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TanStack</a:t>
            </a:r>
            <a:r>
              <a:rPr lang="de-DE" b="0" dirty="0">
                <a:solidFill>
                  <a:srgbClr val="36544F"/>
                </a:solidFill>
              </a:rPr>
              <a:t> Router (</a:t>
            </a:r>
            <a:r>
              <a:rPr lang="de-DE" b="0" dirty="0" err="1">
                <a:solidFill>
                  <a:srgbClr val="36544F"/>
                </a:solidFill>
              </a:rPr>
              <a:t>replacement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React Router)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Vite </a:t>
            </a:r>
            <a:r>
              <a:rPr lang="de-DE" b="0" dirty="0" err="1">
                <a:solidFill>
                  <a:srgbClr val="36544F"/>
                </a:solidFill>
              </a:rPr>
              <a:t>plug-in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Filebased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routing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Highly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typesafe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routes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params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search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params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21E194F-2EDD-ACEE-2AFB-4087A7EB0862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Routing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651DD4CA-7C61-E1DF-6FDB-82A836BEDCC4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3265783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F08DA0-1A60-517A-F15A-1F82B82AD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A311F6FA-E1A0-503B-E7EC-5F8F1FE67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066" y="-118046"/>
            <a:ext cx="9178066" cy="6124933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7C73E7B-28B0-5BFB-0590-7BFB9D344244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ABD5101-5AD6-5232-4DC0-1A0F2C4EE101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7B28CA3-0149-3E95-AD42-7775E4B56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C‘t </a:t>
            </a:r>
            <a:r>
              <a:rPr lang="de-DE" sz="1050" spc="60" dirty="0" err="1">
                <a:solidFill>
                  <a:srgbClr val="D4EBE9"/>
                </a:solidFill>
              </a:rPr>
              <a:t>webdev</a:t>
            </a:r>
            <a:r>
              <a:rPr lang="de-DE" sz="1050" spc="60" dirty="0">
                <a:solidFill>
                  <a:srgbClr val="D4EBE9"/>
                </a:solidFill>
              </a:rPr>
              <a:t> | Cologne | November 19, 2025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D0F8C4-9DB1-34E3-3271-7777ABD90A12}"/>
              </a:ext>
            </a:extLst>
          </p:cNvPr>
          <p:cNvGrpSpPr/>
          <p:nvPr/>
        </p:nvGrpSpPr>
        <p:grpSpPr>
          <a:xfrm>
            <a:off x="259539" y="3425351"/>
            <a:ext cx="2824383" cy="906953"/>
            <a:chOff x="-941811" y="-1179767"/>
            <a:chExt cx="2824383" cy="906953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68FDBE1-96E4-5812-25DE-68B0578E24EC}"/>
                </a:ext>
              </a:extLst>
            </p:cNvPr>
            <p:cNvSpPr txBox="1"/>
            <p:nvPr/>
          </p:nvSpPr>
          <p:spPr>
            <a:xfrm>
              <a:off x="-941106" y="-1179767"/>
              <a:ext cx="2823678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66ACD360-3B17-A689-C346-9FCD973CD4F9}"/>
                </a:ext>
              </a:extLst>
            </p:cNvPr>
            <p:cNvSpPr txBox="1"/>
            <p:nvPr/>
          </p:nvSpPr>
          <p:spPr>
            <a:xfrm>
              <a:off x="-941811" y="-657535"/>
              <a:ext cx="2823678" cy="3847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85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85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8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F355A934-C7CB-3B73-A45C-8544B2E34CE1}"/>
              </a:ext>
            </a:extLst>
          </p:cNvPr>
          <p:cNvSpPr/>
          <p:nvPr/>
        </p:nvSpPr>
        <p:spPr>
          <a:xfrm>
            <a:off x="4752970" y="-228062"/>
            <a:ext cx="4420802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4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364EACE4-7FA5-B10B-CD1E-73E5507B5713}"/>
              </a:ext>
            </a:extLst>
          </p:cNvPr>
          <p:cNvSpPr txBox="1"/>
          <p:nvPr/>
        </p:nvSpPr>
        <p:spPr>
          <a:xfrm>
            <a:off x="3023711" y="833833"/>
            <a:ext cx="36150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8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16C61163-186B-C76B-2E41-F5E2E5232AD8}"/>
              </a:ext>
            </a:extLst>
          </p:cNvPr>
          <p:cNvSpPr txBox="1"/>
          <p:nvPr/>
        </p:nvSpPr>
        <p:spPr>
          <a:xfrm>
            <a:off x="4938346" y="1715873"/>
            <a:ext cx="144217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or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9D093840-38C7-F27B-92FC-E6AB0BB3142A}"/>
              </a:ext>
            </a:extLst>
          </p:cNvPr>
          <p:cNvSpPr txBox="1"/>
          <p:nvPr/>
        </p:nvSpPr>
        <p:spPr>
          <a:xfrm rot="475378">
            <a:off x="7013115" y="2342696"/>
            <a:ext cx="187993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C4DAD8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  <a:endParaRPr lang="de-DE" sz="115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C4DAD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08D8D6C-F9D4-C489-73B5-E7524D2E4286}"/>
              </a:ext>
            </a:extLst>
          </p:cNvPr>
          <p:cNvSpPr txBox="1"/>
          <p:nvPr/>
        </p:nvSpPr>
        <p:spPr>
          <a:xfrm>
            <a:off x="4894203" y="3426807"/>
            <a:ext cx="29726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400" b="1" dirty="0" err="1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first</a:t>
            </a:r>
            <a:endParaRPr lang="de-DE" sz="6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7AC5A38-AEA6-0CD3-F4B4-2402C5030553}"/>
              </a:ext>
            </a:extLst>
          </p:cNvPr>
          <p:cNvSpPr txBox="1"/>
          <p:nvPr/>
        </p:nvSpPr>
        <p:spPr>
          <a:xfrm>
            <a:off x="3861191" y="2444251"/>
            <a:ext cx="36150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245EB0D-4A0B-664D-A0AD-A7AAA396576A}"/>
              </a:ext>
            </a:extLst>
          </p:cNvPr>
          <p:cNvSpPr txBox="1"/>
          <p:nvPr/>
        </p:nvSpPr>
        <p:spPr>
          <a:xfrm>
            <a:off x="-8402302" y="3625022"/>
            <a:ext cx="2181572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4AAF2DB-E30F-BD56-4389-FC3F7AFE8A13}"/>
              </a:ext>
            </a:extLst>
          </p:cNvPr>
          <p:cNvSpPr/>
          <p:nvPr/>
        </p:nvSpPr>
        <p:spPr>
          <a:xfrm>
            <a:off x="-34066" y="-103419"/>
            <a:ext cx="9254535" cy="4654251"/>
          </a:xfrm>
          <a:prstGeom prst="rect">
            <a:avLst/>
          </a:prstGeom>
          <a:solidFill>
            <a:srgbClr val="D4EBE9">
              <a:alpha val="7796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Wolke 1">
            <a:extLst>
              <a:ext uri="{FF2B5EF4-FFF2-40B4-BE49-F238E27FC236}">
                <a16:creationId xmlns:a16="http://schemas.microsoft.com/office/drawing/2014/main" id="{8A8F969D-3FC7-E96C-6FB9-14C230F421F2}"/>
              </a:ext>
            </a:extLst>
          </p:cNvPr>
          <p:cNvSpPr/>
          <p:nvPr/>
        </p:nvSpPr>
        <p:spPr>
          <a:xfrm>
            <a:off x="3861191" y="1449939"/>
            <a:ext cx="3640508" cy="2058962"/>
          </a:xfrm>
          <a:prstGeom prst="cloud">
            <a:avLst/>
          </a:prstGeom>
          <a:solidFill>
            <a:srgbClr val="D4EBE9"/>
          </a:solidFill>
          <a:ln w="15875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000" b="1" dirty="0" err="1">
                <a:solidFill>
                  <a:schemeClr val="accent2">
                    <a:lumMod val="50000"/>
                  </a:schemeClr>
                </a:solidFill>
              </a:rPr>
              <a:t>What</a:t>
            </a:r>
            <a:r>
              <a:rPr lang="de-DE" sz="40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de-DE" sz="4000" b="1" dirty="0" err="1">
                <a:solidFill>
                  <a:schemeClr val="accent2">
                    <a:lumMod val="50000"/>
                  </a:schemeClr>
                </a:solidFill>
              </a:rPr>
              <a:t>is</a:t>
            </a:r>
            <a:r>
              <a:rPr lang="de-DE" sz="4000" b="1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de-DE" sz="4000" b="1" dirty="0" err="1">
                <a:solidFill>
                  <a:schemeClr val="accent2">
                    <a:lumMod val="50000"/>
                  </a:schemeClr>
                </a:solidFill>
              </a:rPr>
              <a:t>that</a:t>
            </a:r>
            <a:r>
              <a:rPr lang="de-DE" sz="4000" b="1" dirty="0">
                <a:solidFill>
                  <a:schemeClr val="accent2">
                    <a:lumMod val="50000"/>
                  </a:schemeClr>
                </a:solidFill>
              </a:rPr>
              <a:t>? 🙀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E80A49E-8EC7-FB67-7BA1-B7DE03AAAD12}"/>
              </a:ext>
            </a:extLst>
          </p:cNvPr>
          <p:cNvSpPr txBox="1"/>
          <p:nvPr/>
        </p:nvSpPr>
        <p:spPr>
          <a:xfrm>
            <a:off x="211895" y="-71625"/>
            <a:ext cx="48035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rgbClr val="36544F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6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Freihandform 5">
            <a:extLst>
              <a:ext uri="{FF2B5EF4-FFF2-40B4-BE49-F238E27FC236}">
                <a16:creationId xmlns:a16="http://schemas.microsoft.com/office/drawing/2014/main" id="{459327EC-F6DF-7DB0-31D9-1A6C00C57A5D}"/>
              </a:ext>
            </a:extLst>
          </p:cNvPr>
          <p:cNvSpPr/>
          <p:nvPr/>
        </p:nvSpPr>
        <p:spPr>
          <a:xfrm>
            <a:off x="162370" y="-68366"/>
            <a:ext cx="4631821" cy="1170773"/>
          </a:xfrm>
          <a:custGeom>
            <a:avLst/>
            <a:gdLst>
              <a:gd name="csX0" fmla="*/ 1999716 w 4631821"/>
              <a:gd name="csY0" fmla="*/ 119641 h 1170773"/>
              <a:gd name="csX1" fmla="*/ 1922804 w 4631821"/>
              <a:gd name="csY1" fmla="*/ 128187 h 1170773"/>
              <a:gd name="csX2" fmla="*/ 1777525 w 4631821"/>
              <a:gd name="csY2" fmla="*/ 111095 h 1170773"/>
              <a:gd name="csX3" fmla="*/ 1726251 w 4631821"/>
              <a:gd name="csY3" fmla="*/ 102549 h 1170773"/>
              <a:gd name="csX4" fmla="*/ 1521151 w 4631821"/>
              <a:gd name="csY4" fmla="*/ 85458 h 1170773"/>
              <a:gd name="csX5" fmla="*/ 1461331 w 4631821"/>
              <a:gd name="csY5" fmla="*/ 68366 h 1170773"/>
              <a:gd name="csX6" fmla="*/ 1435694 w 4631821"/>
              <a:gd name="csY6" fmla="*/ 59820 h 1170773"/>
              <a:gd name="csX7" fmla="*/ 1401510 w 4631821"/>
              <a:gd name="csY7" fmla="*/ 51274 h 1170773"/>
              <a:gd name="csX8" fmla="*/ 1341690 w 4631821"/>
              <a:gd name="csY8" fmla="*/ 34183 h 1170773"/>
              <a:gd name="csX9" fmla="*/ 1204957 w 4631821"/>
              <a:gd name="csY9" fmla="*/ 17091 h 1170773"/>
              <a:gd name="csX10" fmla="*/ 1128045 w 4631821"/>
              <a:gd name="csY10" fmla="*/ 0 h 1170773"/>
              <a:gd name="csX11" fmla="*/ 1059679 w 4631821"/>
              <a:gd name="csY11" fmla="*/ 17091 h 1170773"/>
              <a:gd name="csX12" fmla="*/ 1034041 w 4631821"/>
              <a:gd name="csY12" fmla="*/ 34183 h 1170773"/>
              <a:gd name="csX13" fmla="*/ 948583 w 4631821"/>
              <a:gd name="csY13" fmla="*/ 42729 h 1170773"/>
              <a:gd name="csX14" fmla="*/ 846034 w 4631821"/>
              <a:gd name="csY14" fmla="*/ 59820 h 1170773"/>
              <a:gd name="csX15" fmla="*/ 794759 w 4631821"/>
              <a:gd name="csY15" fmla="*/ 76912 h 1170773"/>
              <a:gd name="csX16" fmla="*/ 734938 w 4631821"/>
              <a:gd name="csY16" fmla="*/ 94003 h 1170773"/>
              <a:gd name="csX17" fmla="*/ 649480 w 4631821"/>
              <a:gd name="csY17" fmla="*/ 102549 h 1170773"/>
              <a:gd name="csX18" fmla="*/ 564023 w 4631821"/>
              <a:gd name="csY18" fmla="*/ 128187 h 1170773"/>
              <a:gd name="csX19" fmla="*/ 538385 w 4631821"/>
              <a:gd name="csY19" fmla="*/ 136732 h 1170773"/>
              <a:gd name="csX20" fmla="*/ 196553 w 4631821"/>
              <a:gd name="csY20" fmla="*/ 153824 h 1170773"/>
              <a:gd name="csX21" fmla="*/ 119641 w 4631821"/>
              <a:gd name="csY21" fmla="*/ 188007 h 1170773"/>
              <a:gd name="csX22" fmla="*/ 111095 w 4631821"/>
              <a:gd name="csY22" fmla="*/ 213645 h 1170773"/>
              <a:gd name="csX23" fmla="*/ 94004 w 4631821"/>
              <a:gd name="csY23" fmla="*/ 239282 h 1170773"/>
              <a:gd name="csX24" fmla="*/ 59821 w 4631821"/>
              <a:gd name="csY24" fmla="*/ 316194 h 1170773"/>
              <a:gd name="csX25" fmla="*/ 51275 w 4631821"/>
              <a:gd name="csY25" fmla="*/ 367469 h 1170773"/>
              <a:gd name="csX26" fmla="*/ 25637 w 4631821"/>
              <a:gd name="csY26" fmla="*/ 470018 h 1170773"/>
              <a:gd name="csX27" fmla="*/ 8546 w 4631821"/>
              <a:gd name="csY27" fmla="*/ 709301 h 1170773"/>
              <a:gd name="csX28" fmla="*/ 0 w 4631821"/>
              <a:gd name="csY28" fmla="*/ 734938 h 1170773"/>
              <a:gd name="csX29" fmla="*/ 8546 w 4631821"/>
              <a:gd name="csY29" fmla="*/ 974220 h 1170773"/>
              <a:gd name="csX30" fmla="*/ 25637 w 4631821"/>
              <a:gd name="csY30" fmla="*/ 1025495 h 1170773"/>
              <a:gd name="csX31" fmla="*/ 68366 w 4631821"/>
              <a:gd name="csY31" fmla="*/ 1102407 h 1170773"/>
              <a:gd name="csX32" fmla="*/ 136733 w 4631821"/>
              <a:gd name="csY32" fmla="*/ 1162228 h 1170773"/>
              <a:gd name="csX33" fmla="*/ 205099 w 4631821"/>
              <a:gd name="csY33" fmla="*/ 1170773 h 1170773"/>
              <a:gd name="csX34" fmla="*/ 786213 w 4631821"/>
              <a:gd name="csY34" fmla="*/ 1162228 h 1170773"/>
              <a:gd name="csX35" fmla="*/ 811851 w 4631821"/>
              <a:gd name="csY35" fmla="*/ 1145136 h 1170773"/>
              <a:gd name="csX36" fmla="*/ 863125 w 4631821"/>
              <a:gd name="csY36" fmla="*/ 1153682 h 1170773"/>
              <a:gd name="csX37" fmla="*/ 1016950 w 4631821"/>
              <a:gd name="csY37" fmla="*/ 1170773 h 1170773"/>
              <a:gd name="csX38" fmla="*/ 1375873 w 4631821"/>
              <a:gd name="csY38" fmla="*/ 1162228 h 1170773"/>
              <a:gd name="csX39" fmla="*/ 1435694 w 4631821"/>
              <a:gd name="csY39" fmla="*/ 1136590 h 1170773"/>
              <a:gd name="csX40" fmla="*/ 1486968 w 4631821"/>
              <a:gd name="csY40" fmla="*/ 1119499 h 1170773"/>
              <a:gd name="csX41" fmla="*/ 1512606 w 4631821"/>
              <a:gd name="csY41" fmla="*/ 1110953 h 1170773"/>
              <a:gd name="csX42" fmla="*/ 1538243 w 4631821"/>
              <a:gd name="csY42" fmla="*/ 1102407 h 1170773"/>
              <a:gd name="csX43" fmla="*/ 1632247 w 4631821"/>
              <a:gd name="csY43" fmla="*/ 1110953 h 1170773"/>
              <a:gd name="csX44" fmla="*/ 1666430 w 4631821"/>
              <a:gd name="csY44" fmla="*/ 1119499 h 1170773"/>
              <a:gd name="csX45" fmla="*/ 1709159 w 4631821"/>
              <a:gd name="csY45" fmla="*/ 1128045 h 1170773"/>
              <a:gd name="csX46" fmla="*/ 1786071 w 4631821"/>
              <a:gd name="csY46" fmla="*/ 1136590 h 1170773"/>
              <a:gd name="csX47" fmla="*/ 1939895 w 4631821"/>
              <a:gd name="csY47" fmla="*/ 1128045 h 1170773"/>
              <a:gd name="csX48" fmla="*/ 1974079 w 4631821"/>
              <a:gd name="csY48" fmla="*/ 1119499 h 1170773"/>
              <a:gd name="csX49" fmla="*/ 2204815 w 4631821"/>
              <a:gd name="csY49" fmla="*/ 1110953 h 1170773"/>
              <a:gd name="csX50" fmla="*/ 3315768 w 4631821"/>
              <a:gd name="csY50" fmla="*/ 1110953 h 1170773"/>
              <a:gd name="csX51" fmla="*/ 3392680 w 4631821"/>
              <a:gd name="csY51" fmla="*/ 1093861 h 1170773"/>
              <a:gd name="csX52" fmla="*/ 3546505 w 4631821"/>
              <a:gd name="csY52" fmla="*/ 1068224 h 1170773"/>
              <a:gd name="csX53" fmla="*/ 3819970 w 4631821"/>
              <a:gd name="csY53" fmla="*/ 1068224 h 1170773"/>
              <a:gd name="csX54" fmla="*/ 3862699 w 4631821"/>
              <a:gd name="csY54" fmla="*/ 1076770 h 1170773"/>
              <a:gd name="csX55" fmla="*/ 3956703 w 4631821"/>
              <a:gd name="csY55" fmla="*/ 1102407 h 1170773"/>
              <a:gd name="csX56" fmla="*/ 4033615 w 4631821"/>
              <a:gd name="csY56" fmla="*/ 1110953 h 1170773"/>
              <a:gd name="csX57" fmla="*/ 4170348 w 4631821"/>
              <a:gd name="csY57" fmla="*/ 1128045 h 1170773"/>
              <a:gd name="csX58" fmla="*/ 4281443 w 4631821"/>
              <a:gd name="csY58" fmla="*/ 1119499 h 1170773"/>
              <a:gd name="csX59" fmla="*/ 4307080 w 4631821"/>
              <a:gd name="csY59" fmla="*/ 1110953 h 1170773"/>
              <a:gd name="csX60" fmla="*/ 4341264 w 4631821"/>
              <a:gd name="csY60" fmla="*/ 1102407 h 1170773"/>
              <a:gd name="csX61" fmla="*/ 4401084 w 4631821"/>
              <a:gd name="csY61" fmla="*/ 1076770 h 1170773"/>
              <a:gd name="csX62" fmla="*/ 4452359 w 4631821"/>
              <a:gd name="csY62" fmla="*/ 1059678 h 1170773"/>
              <a:gd name="csX63" fmla="*/ 4554909 w 4631821"/>
              <a:gd name="csY63" fmla="*/ 1042587 h 1170773"/>
              <a:gd name="csX64" fmla="*/ 4580546 w 4631821"/>
              <a:gd name="csY64" fmla="*/ 1034041 h 1170773"/>
              <a:gd name="csX65" fmla="*/ 4589092 w 4631821"/>
              <a:gd name="csY65" fmla="*/ 1008403 h 1170773"/>
              <a:gd name="csX66" fmla="*/ 4606183 w 4631821"/>
              <a:gd name="csY66" fmla="*/ 982766 h 1170773"/>
              <a:gd name="csX67" fmla="*/ 4631821 w 4631821"/>
              <a:gd name="csY67" fmla="*/ 897308 h 1170773"/>
              <a:gd name="csX68" fmla="*/ 4623275 w 4631821"/>
              <a:gd name="csY68" fmla="*/ 803304 h 1170773"/>
              <a:gd name="csX69" fmla="*/ 4614729 w 4631821"/>
              <a:gd name="csY69" fmla="*/ 760575 h 1170773"/>
              <a:gd name="csX70" fmla="*/ 4606183 w 4631821"/>
              <a:gd name="csY70" fmla="*/ 709301 h 1170773"/>
              <a:gd name="csX71" fmla="*/ 4597637 w 4631821"/>
              <a:gd name="csY71" fmla="*/ 649480 h 1170773"/>
              <a:gd name="csX72" fmla="*/ 4589092 w 4631821"/>
              <a:gd name="csY72" fmla="*/ 615297 h 1170773"/>
              <a:gd name="csX73" fmla="*/ 4572000 w 4631821"/>
              <a:gd name="csY73" fmla="*/ 564022 h 1170773"/>
              <a:gd name="csX74" fmla="*/ 4563454 w 4631821"/>
              <a:gd name="csY74" fmla="*/ 521293 h 1170773"/>
              <a:gd name="csX75" fmla="*/ 4546363 w 4631821"/>
              <a:gd name="csY75" fmla="*/ 435835 h 1170773"/>
              <a:gd name="csX76" fmla="*/ 4537817 w 4631821"/>
              <a:gd name="csY76" fmla="*/ 410198 h 1170773"/>
              <a:gd name="csX77" fmla="*/ 4520725 w 4631821"/>
              <a:gd name="csY77" fmla="*/ 333286 h 1170773"/>
              <a:gd name="csX78" fmla="*/ 4512180 w 4631821"/>
              <a:gd name="csY78" fmla="*/ 307648 h 1170773"/>
              <a:gd name="csX79" fmla="*/ 4486542 w 4631821"/>
              <a:gd name="csY79" fmla="*/ 290557 h 1170773"/>
              <a:gd name="csX80" fmla="*/ 4452359 w 4631821"/>
              <a:gd name="csY80" fmla="*/ 239282 h 1170773"/>
              <a:gd name="csX81" fmla="*/ 4401084 w 4631821"/>
              <a:gd name="csY81" fmla="*/ 213645 h 1170773"/>
              <a:gd name="csX82" fmla="*/ 4375447 w 4631821"/>
              <a:gd name="csY82" fmla="*/ 205099 h 1170773"/>
              <a:gd name="csX83" fmla="*/ 4349809 w 4631821"/>
              <a:gd name="csY83" fmla="*/ 188007 h 1170773"/>
              <a:gd name="csX84" fmla="*/ 4298535 w 4631821"/>
              <a:gd name="csY84" fmla="*/ 170916 h 1170773"/>
              <a:gd name="csX85" fmla="*/ 4272897 w 4631821"/>
              <a:gd name="csY85" fmla="*/ 162370 h 1170773"/>
              <a:gd name="csX86" fmla="*/ 4247260 w 4631821"/>
              <a:gd name="csY86" fmla="*/ 153824 h 1170773"/>
              <a:gd name="csX87" fmla="*/ 4050707 w 4631821"/>
              <a:gd name="csY87" fmla="*/ 136732 h 1170773"/>
              <a:gd name="csX88" fmla="*/ 3990886 w 4631821"/>
              <a:gd name="csY88" fmla="*/ 128187 h 1170773"/>
              <a:gd name="csX89" fmla="*/ 3965249 w 4631821"/>
              <a:gd name="csY89" fmla="*/ 119641 h 1170773"/>
              <a:gd name="csX90" fmla="*/ 3854153 w 4631821"/>
              <a:gd name="csY90" fmla="*/ 102549 h 1170773"/>
              <a:gd name="csX91" fmla="*/ 3683237 w 4631821"/>
              <a:gd name="csY91" fmla="*/ 111095 h 1170773"/>
              <a:gd name="csX92" fmla="*/ 3324314 w 4631821"/>
              <a:gd name="csY92" fmla="*/ 94003 h 1170773"/>
              <a:gd name="csX93" fmla="*/ 2914116 w 4631821"/>
              <a:gd name="csY93" fmla="*/ 76912 h 1170773"/>
              <a:gd name="csX94" fmla="*/ 2760292 w 4631821"/>
              <a:gd name="csY94" fmla="*/ 68366 h 1170773"/>
              <a:gd name="csX95" fmla="*/ 2632105 w 4631821"/>
              <a:gd name="csY95" fmla="*/ 76912 h 1170773"/>
              <a:gd name="csX96" fmla="*/ 2572284 w 4631821"/>
              <a:gd name="csY96" fmla="*/ 94003 h 1170773"/>
              <a:gd name="csX97" fmla="*/ 2196269 w 4631821"/>
              <a:gd name="csY97" fmla="*/ 102549 h 1170773"/>
              <a:gd name="csX98" fmla="*/ 2025353 w 4631821"/>
              <a:gd name="csY98" fmla="*/ 111095 h 1170773"/>
              <a:gd name="csX99" fmla="*/ 1999716 w 4631821"/>
              <a:gd name="csY99" fmla="*/ 119641 h 1170773"/>
              <a:gd name="csX100" fmla="*/ 1999716 w 4631821"/>
              <a:gd name="csY100" fmla="*/ 119641 h 11707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  <a:cxn ang="0">
                <a:pos x="csX41" y="csY41"/>
              </a:cxn>
              <a:cxn ang="0">
                <a:pos x="csX42" y="csY42"/>
              </a:cxn>
              <a:cxn ang="0">
                <a:pos x="csX43" y="csY43"/>
              </a:cxn>
              <a:cxn ang="0">
                <a:pos x="csX44" y="csY44"/>
              </a:cxn>
              <a:cxn ang="0">
                <a:pos x="csX45" y="csY45"/>
              </a:cxn>
              <a:cxn ang="0">
                <a:pos x="csX46" y="csY46"/>
              </a:cxn>
              <a:cxn ang="0">
                <a:pos x="csX47" y="csY47"/>
              </a:cxn>
              <a:cxn ang="0">
                <a:pos x="csX48" y="csY48"/>
              </a:cxn>
              <a:cxn ang="0">
                <a:pos x="csX49" y="csY49"/>
              </a:cxn>
              <a:cxn ang="0">
                <a:pos x="csX50" y="csY50"/>
              </a:cxn>
              <a:cxn ang="0">
                <a:pos x="csX51" y="csY51"/>
              </a:cxn>
              <a:cxn ang="0">
                <a:pos x="csX52" y="csY52"/>
              </a:cxn>
              <a:cxn ang="0">
                <a:pos x="csX53" y="csY53"/>
              </a:cxn>
              <a:cxn ang="0">
                <a:pos x="csX54" y="csY54"/>
              </a:cxn>
              <a:cxn ang="0">
                <a:pos x="csX55" y="csY55"/>
              </a:cxn>
              <a:cxn ang="0">
                <a:pos x="csX56" y="csY56"/>
              </a:cxn>
              <a:cxn ang="0">
                <a:pos x="csX57" y="csY57"/>
              </a:cxn>
              <a:cxn ang="0">
                <a:pos x="csX58" y="csY58"/>
              </a:cxn>
              <a:cxn ang="0">
                <a:pos x="csX59" y="csY59"/>
              </a:cxn>
              <a:cxn ang="0">
                <a:pos x="csX60" y="csY60"/>
              </a:cxn>
              <a:cxn ang="0">
                <a:pos x="csX61" y="csY61"/>
              </a:cxn>
              <a:cxn ang="0">
                <a:pos x="csX62" y="csY62"/>
              </a:cxn>
              <a:cxn ang="0">
                <a:pos x="csX63" y="csY63"/>
              </a:cxn>
              <a:cxn ang="0">
                <a:pos x="csX64" y="csY64"/>
              </a:cxn>
              <a:cxn ang="0">
                <a:pos x="csX65" y="csY65"/>
              </a:cxn>
              <a:cxn ang="0">
                <a:pos x="csX66" y="csY66"/>
              </a:cxn>
              <a:cxn ang="0">
                <a:pos x="csX67" y="csY67"/>
              </a:cxn>
              <a:cxn ang="0">
                <a:pos x="csX68" y="csY68"/>
              </a:cxn>
              <a:cxn ang="0">
                <a:pos x="csX69" y="csY69"/>
              </a:cxn>
              <a:cxn ang="0">
                <a:pos x="csX70" y="csY70"/>
              </a:cxn>
              <a:cxn ang="0">
                <a:pos x="csX71" y="csY71"/>
              </a:cxn>
              <a:cxn ang="0">
                <a:pos x="csX72" y="csY72"/>
              </a:cxn>
              <a:cxn ang="0">
                <a:pos x="csX73" y="csY73"/>
              </a:cxn>
              <a:cxn ang="0">
                <a:pos x="csX74" y="csY74"/>
              </a:cxn>
              <a:cxn ang="0">
                <a:pos x="csX75" y="csY75"/>
              </a:cxn>
              <a:cxn ang="0">
                <a:pos x="csX76" y="csY76"/>
              </a:cxn>
              <a:cxn ang="0">
                <a:pos x="csX77" y="csY77"/>
              </a:cxn>
              <a:cxn ang="0">
                <a:pos x="csX78" y="csY78"/>
              </a:cxn>
              <a:cxn ang="0">
                <a:pos x="csX79" y="csY79"/>
              </a:cxn>
              <a:cxn ang="0">
                <a:pos x="csX80" y="csY80"/>
              </a:cxn>
              <a:cxn ang="0">
                <a:pos x="csX81" y="csY81"/>
              </a:cxn>
              <a:cxn ang="0">
                <a:pos x="csX82" y="csY82"/>
              </a:cxn>
              <a:cxn ang="0">
                <a:pos x="csX83" y="csY83"/>
              </a:cxn>
              <a:cxn ang="0">
                <a:pos x="csX84" y="csY84"/>
              </a:cxn>
              <a:cxn ang="0">
                <a:pos x="csX85" y="csY85"/>
              </a:cxn>
              <a:cxn ang="0">
                <a:pos x="csX86" y="csY86"/>
              </a:cxn>
              <a:cxn ang="0">
                <a:pos x="csX87" y="csY87"/>
              </a:cxn>
              <a:cxn ang="0">
                <a:pos x="csX88" y="csY88"/>
              </a:cxn>
              <a:cxn ang="0">
                <a:pos x="csX89" y="csY89"/>
              </a:cxn>
              <a:cxn ang="0">
                <a:pos x="csX90" y="csY90"/>
              </a:cxn>
              <a:cxn ang="0">
                <a:pos x="csX91" y="csY91"/>
              </a:cxn>
              <a:cxn ang="0">
                <a:pos x="csX92" y="csY92"/>
              </a:cxn>
              <a:cxn ang="0">
                <a:pos x="csX93" y="csY93"/>
              </a:cxn>
              <a:cxn ang="0">
                <a:pos x="csX94" y="csY94"/>
              </a:cxn>
              <a:cxn ang="0">
                <a:pos x="csX95" y="csY95"/>
              </a:cxn>
              <a:cxn ang="0">
                <a:pos x="csX96" y="csY96"/>
              </a:cxn>
              <a:cxn ang="0">
                <a:pos x="csX97" y="csY97"/>
              </a:cxn>
              <a:cxn ang="0">
                <a:pos x="csX98" y="csY98"/>
              </a:cxn>
              <a:cxn ang="0">
                <a:pos x="csX99" y="csY99"/>
              </a:cxn>
              <a:cxn ang="0">
                <a:pos x="csX100" y="csY100"/>
              </a:cxn>
            </a:cxnLst>
            <a:rect l="l" t="t" r="r" b="b"/>
            <a:pathLst>
              <a:path w="4631821" h="1170773">
                <a:moveTo>
                  <a:pt x="1999716" y="119641"/>
                </a:moveTo>
                <a:cubicBezTo>
                  <a:pt x="1986897" y="121065"/>
                  <a:pt x="1948599" y="128187"/>
                  <a:pt x="1922804" y="128187"/>
                </a:cubicBezTo>
                <a:cubicBezTo>
                  <a:pt x="1894830" y="128187"/>
                  <a:pt x="1811139" y="116266"/>
                  <a:pt x="1777525" y="111095"/>
                </a:cubicBezTo>
                <a:cubicBezTo>
                  <a:pt x="1760399" y="108460"/>
                  <a:pt x="1743492" y="104273"/>
                  <a:pt x="1726251" y="102549"/>
                </a:cubicBezTo>
                <a:cubicBezTo>
                  <a:pt x="1657988" y="95723"/>
                  <a:pt x="1589518" y="91155"/>
                  <a:pt x="1521151" y="85458"/>
                </a:cubicBezTo>
                <a:lnTo>
                  <a:pt x="1461331" y="68366"/>
                </a:lnTo>
                <a:cubicBezTo>
                  <a:pt x="1452703" y="65777"/>
                  <a:pt x="1444355" y="62295"/>
                  <a:pt x="1435694" y="59820"/>
                </a:cubicBezTo>
                <a:cubicBezTo>
                  <a:pt x="1424401" y="56593"/>
                  <a:pt x="1412842" y="54364"/>
                  <a:pt x="1401510" y="51274"/>
                </a:cubicBezTo>
                <a:cubicBezTo>
                  <a:pt x="1381503" y="45818"/>
                  <a:pt x="1361897" y="38846"/>
                  <a:pt x="1341690" y="34183"/>
                </a:cubicBezTo>
                <a:cubicBezTo>
                  <a:pt x="1293219" y="22998"/>
                  <a:pt x="1256368" y="23946"/>
                  <a:pt x="1204957" y="17091"/>
                </a:cubicBezTo>
                <a:cubicBezTo>
                  <a:pt x="1181716" y="13992"/>
                  <a:pt x="1151249" y="5800"/>
                  <a:pt x="1128045" y="0"/>
                </a:cubicBezTo>
                <a:cubicBezTo>
                  <a:pt x="1111789" y="3251"/>
                  <a:pt x="1077200" y="8330"/>
                  <a:pt x="1059679" y="17091"/>
                </a:cubicBezTo>
                <a:cubicBezTo>
                  <a:pt x="1050492" y="21684"/>
                  <a:pt x="1044049" y="31873"/>
                  <a:pt x="1034041" y="34183"/>
                </a:cubicBezTo>
                <a:cubicBezTo>
                  <a:pt x="1006146" y="40620"/>
                  <a:pt x="977069" y="39880"/>
                  <a:pt x="948583" y="42729"/>
                </a:cubicBezTo>
                <a:cubicBezTo>
                  <a:pt x="878480" y="66095"/>
                  <a:pt x="989156" y="31195"/>
                  <a:pt x="846034" y="59820"/>
                </a:cubicBezTo>
                <a:cubicBezTo>
                  <a:pt x="828368" y="63353"/>
                  <a:pt x="811851" y="71215"/>
                  <a:pt x="794759" y="76912"/>
                </a:cubicBezTo>
                <a:cubicBezTo>
                  <a:pt x="776490" y="83002"/>
                  <a:pt x="753725" y="91319"/>
                  <a:pt x="734938" y="94003"/>
                </a:cubicBezTo>
                <a:cubicBezTo>
                  <a:pt x="706598" y="98051"/>
                  <a:pt x="677966" y="99700"/>
                  <a:pt x="649480" y="102549"/>
                </a:cubicBezTo>
                <a:cubicBezTo>
                  <a:pt x="527694" y="143146"/>
                  <a:pt x="654389" y="102369"/>
                  <a:pt x="564023" y="128187"/>
                </a:cubicBezTo>
                <a:cubicBezTo>
                  <a:pt x="555361" y="130662"/>
                  <a:pt x="547218" y="134965"/>
                  <a:pt x="538385" y="136732"/>
                </a:cubicBezTo>
                <a:cubicBezTo>
                  <a:pt x="436949" y="157019"/>
                  <a:pt x="258306" y="151953"/>
                  <a:pt x="196553" y="153824"/>
                </a:cubicBezTo>
                <a:cubicBezTo>
                  <a:pt x="135535" y="174164"/>
                  <a:pt x="160269" y="160923"/>
                  <a:pt x="119641" y="188007"/>
                </a:cubicBezTo>
                <a:cubicBezTo>
                  <a:pt x="116792" y="196553"/>
                  <a:pt x="115124" y="205588"/>
                  <a:pt x="111095" y="213645"/>
                </a:cubicBezTo>
                <a:cubicBezTo>
                  <a:pt x="106502" y="222831"/>
                  <a:pt x="98175" y="229897"/>
                  <a:pt x="94004" y="239282"/>
                </a:cubicBezTo>
                <a:cubicBezTo>
                  <a:pt x="53325" y="330809"/>
                  <a:pt x="98500" y="258174"/>
                  <a:pt x="59821" y="316194"/>
                </a:cubicBezTo>
                <a:cubicBezTo>
                  <a:pt x="56972" y="333286"/>
                  <a:pt x="55478" y="350659"/>
                  <a:pt x="51275" y="367469"/>
                </a:cubicBezTo>
                <a:cubicBezTo>
                  <a:pt x="17417" y="502897"/>
                  <a:pt x="48000" y="335848"/>
                  <a:pt x="25637" y="470018"/>
                </a:cubicBezTo>
                <a:cubicBezTo>
                  <a:pt x="21548" y="564084"/>
                  <a:pt x="28827" y="628179"/>
                  <a:pt x="8546" y="709301"/>
                </a:cubicBezTo>
                <a:cubicBezTo>
                  <a:pt x="6361" y="718040"/>
                  <a:pt x="2849" y="726392"/>
                  <a:pt x="0" y="734938"/>
                </a:cubicBezTo>
                <a:cubicBezTo>
                  <a:pt x="2849" y="814699"/>
                  <a:pt x="1531" y="894717"/>
                  <a:pt x="8546" y="974220"/>
                </a:cubicBezTo>
                <a:cubicBezTo>
                  <a:pt x="10129" y="992166"/>
                  <a:pt x="19940" y="1008403"/>
                  <a:pt x="25637" y="1025495"/>
                </a:cubicBezTo>
                <a:cubicBezTo>
                  <a:pt x="40677" y="1070617"/>
                  <a:pt x="29190" y="1043643"/>
                  <a:pt x="68366" y="1102407"/>
                </a:cubicBezTo>
                <a:cubicBezTo>
                  <a:pt x="85069" y="1127462"/>
                  <a:pt x="100478" y="1157697"/>
                  <a:pt x="136733" y="1162228"/>
                </a:cubicBezTo>
                <a:lnTo>
                  <a:pt x="205099" y="1170773"/>
                </a:lnTo>
                <a:cubicBezTo>
                  <a:pt x="398804" y="1167925"/>
                  <a:pt x="592660" y="1170406"/>
                  <a:pt x="786213" y="1162228"/>
                </a:cubicBezTo>
                <a:cubicBezTo>
                  <a:pt x="796475" y="1161794"/>
                  <a:pt x="801643" y="1146270"/>
                  <a:pt x="811851" y="1145136"/>
                </a:cubicBezTo>
                <a:cubicBezTo>
                  <a:pt x="829072" y="1143222"/>
                  <a:pt x="845932" y="1151533"/>
                  <a:pt x="863125" y="1153682"/>
                </a:cubicBezTo>
                <a:cubicBezTo>
                  <a:pt x="914317" y="1160081"/>
                  <a:pt x="1016950" y="1170773"/>
                  <a:pt x="1016950" y="1170773"/>
                </a:cubicBezTo>
                <a:cubicBezTo>
                  <a:pt x="1136591" y="1167925"/>
                  <a:pt x="1256316" y="1167541"/>
                  <a:pt x="1375873" y="1162228"/>
                </a:cubicBezTo>
                <a:cubicBezTo>
                  <a:pt x="1391345" y="1161540"/>
                  <a:pt x="1424922" y="1140899"/>
                  <a:pt x="1435694" y="1136590"/>
                </a:cubicBezTo>
                <a:cubicBezTo>
                  <a:pt x="1452421" y="1129899"/>
                  <a:pt x="1469877" y="1125196"/>
                  <a:pt x="1486968" y="1119499"/>
                </a:cubicBezTo>
                <a:lnTo>
                  <a:pt x="1512606" y="1110953"/>
                </a:lnTo>
                <a:lnTo>
                  <a:pt x="1538243" y="1102407"/>
                </a:lnTo>
                <a:cubicBezTo>
                  <a:pt x="1569578" y="1105256"/>
                  <a:pt x="1601059" y="1106795"/>
                  <a:pt x="1632247" y="1110953"/>
                </a:cubicBezTo>
                <a:cubicBezTo>
                  <a:pt x="1643889" y="1112505"/>
                  <a:pt x="1654965" y="1116951"/>
                  <a:pt x="1666430" y="1119499"/>
                </a:cubicBezTo>
                <a:cubicBezTo>
                  <a:pt x="1680609" y="1122650"/>
                  <a:pt x="1694780" y="1125991"/>
                  <a:pt x="1709159" y="1128045"/>
                </a:cubicBezTo>
                <a:cubicBezTo>
                  <a:pt x="1734695" y="1131693"/>
                  <a:pt x="1760434" y="1133742"/>
                  <a:pt x="1786071" y="1136590"/>
                </a:cubicBezTo>
                <a:cubicBezTo>
                  <a:pt x="1837346" y="1133742"/>
                  <a:pt x="1888752" y="1132694"/>
                  <a:pt x="1939895" y="1128045"/>
                </a:cubicBezTo>
                <a:cubicBezTo>
                  <a:pt x="1951592" y="1126982"/>
                  <a:pt x="1962358" y="1120255"/>
                  <a:pt x="1974079" y="1119499"/>
                </a:cubicBezTo>
                <a:cubicBezTo>
                  <a:pt x="2050884" y="1114544"/>
                  <a:pt x="2127903" y="1113802"/>
                  <a:pt x="2204815" y="1110953"/>
                </a:cubicBezTo>
                <a:cubicBezTo>
                  <a:pt x="2582824" y="1116277"/>
                  <a:pt x="2939089" y="1127572"/>
                  <a:pt x="3315768" y="1110953"/>
                </a:cubicBezTo>
                <a:cubicBezTo>
                  <a:pt x="3342005" y="1109795"/>
                  <a:pt x="3366981" y="1099271"/>
                  <a:pt x="3392680" y="1093861"/>
                </a:cubicBezTo>
                <a:cubicBezTo>
                  <a:pt x="3487361" y="1073928"/>
                  <a:pt x="3459825" y="1079059"/>
                  <a:pt x="3546505" y="1068224"/>
                </a:cubicBezTo>
                <a:cubicBezTo>
                  <a:pt x="3648821" y="1034117"/>
                  <a:pt x="3579080" y="1054054"/>
                  <a:pt x="3819970" y="1068224"/>
                </a:cubicBezTo>
                <a:cubicBezTo>
                  <a:pt x="3834470" y="1069077"/>
                  <a:pt x="3848608" y="1073247"/>
                  <a:pt x="3862699" y="1076770"/>
                </a:cubicBezTo>
                <a:cubicBezTo>
                  <a:pt x="3909807" y="1088547"/>
                  <a:pt x="3881723" y="1094076"/>
                  <a:pt x="3956703" y="1102407"/>
                </a:cubicBezTo>
                <a:lnTo>
                  <a:pt x="4033615" y="1110953"/>
                </a:lnTo>
                <a:lnTo>
                  <a:pt x="4170348" y="1128045"/>
                </a:lnTo>
                <a:cubicBezTo>
                  <a:pt x="4207380" y="1125196"/>
                  <a:pt x="4244589" y="1124106"/>
                  <a:pt x="4281443" y="1119499"/>
                </a:cubicBezTo>
                <a:cubicBezTo>
                  <a:pt x="4290381" y="1118382"/>
                  <a:pt x="4298419" y="1113428"/>
                  <a:pt x="4307080" y="1110953"/>
                </a:cubicBezTo>
                <a:cubicBezTo>
                  <a:pt x="4318373" y="1107726"/>
                  <a:pt x="4329869" y="1105256"/>
                  <a:pt x="4341264" y="1102407"/>
                </a:cubicBezTo>
                <a:cubicBezTo>
                  <a:pt x="4381938" y="1075292"/>
                  <a:pt x="4350917" y="1091821"/>
                  <a:pt x="4401084" y="1076770"/>
                </a:cubicBezTo>
                <a:cubicBezTo>
                  <a:pt x="4418340" y="1071593"/>
                  <a:pt x="4434693" y="1063211"/>
                  <a:pt x="4452359" y="1059678"/>
                </a:cubicBezTo>
                <a:cubicBezTo>
                  <a:pt x="4514840" y="1047182"/>
                  <a:pt x="4480709" y="1053186"/>
                  <a:pt x="4554909" y="1042587"/>
                </a:cubicBezTo>
                <a:cubicBezTo>
                  <a:pt x="4563455" y="1039738"/>
                  <a:pt x="4574177" y="1040411"/>
                  <a:pt x="4580546" y="1034041"/>
                </a:cubicBezTo>
                <a:cubicBezTo>
                  <a:pt x="4586916" y="1027671"/>
                  <a:pt x="4585063" y="1016460"/>
                  <a:pt x="4589092" y="1008403"/>
                </a:cubicBezTo>
                <a:cubicBezTo>
                  <a:pt x="4593685" y="999217"/>
                  <a:pt x="4602012" y="992151"/>
                  <a:pt x="4606183" y="982766"/>
                </a:cubicBezTo>
                <a:cubicBezTo>
                  <a:pt x="4618072" y="956015"/>
                  <a:pt x="4624718" y="925718"/>
                  <a:pt x="4631821" y="897308"/>
                </a:cubicBezTo>
                <a:cubicBezTo>
                  <a:pt x="4628972" y="865973"/>
                  <a:pt x="4627178" y="834525"/>
                  <a:pt x="4623275" y="803304"/>
                </a:cubicBezTo>
                <a:cubicBezTo>
                  <a:pt x="4621473" y="788891"/>
                  <a:pt x="4617327" y="774866"/>
                  <a:pt x="4614729" y="760575"/>
                </a:cubicBezTo>
                <a:cubicBezTo>
                  <a:pt x="4611629" y="743527"/>
                  <a:pt x="4608818" y="726427"/>
                  <a:pt x="4606183" y="709301"/>
                </a:cubicBezTo>
                <a:cubicBezTo>
                  <a:pt x="4603120" y="689392"/>
                  <a:pt x="4601240" y="669298"/>
                  <a:pt x="4597637" y="649480"/>
                </a:cubicBezTo>
                <a:cubicBezTo>
                  <a:pt x="4595536" y="637924"/>
                  <a:pt x="4592467" y="626547"/>
                  <a:pt x="4589092" y="615297"/>
                </a:cubicBezTo>
                <a:cubicBezTo>
                  <a:pt x="4583915" y="598041"/>
                  <a:pt x="4575533" y="581688"/>
                  <a:pt x="4572000" y="564022"/>
                </a:cubicBezTo>
                <a:cubicBezTo>
                  <a:pt x="4569151" y="549779"/>
                  <a:pt x="4566052" y="535584"/>
                  <a:pt x="4563454" y="521293"/>
                </a:cubicBezTo>
                <a:cubicBezTo>
                  <a:pt x="4555059" y="475119"/>
                  <a:pt x="4557701" y="475517"/>
                  <a:pt x="4546363" y="435835"/>
                </a:cubicBezTo>
                <a:cubicBezTo>
                  <a:pt x="4543888" y="427174"/>
                  <a:pt x="4540002" y="418937"/>
                  <a:pt x="4537817" y="410198"/>
                </a:cubicBezTo>
                <a:cubicBezTo>
                  <a:pt x="4520183" y="339664"/>
                  <a:pt x="4538280" y="394731"/>
                  <a:pt x="4520725" y="333286"/>
                </a:cubicBezTo>
                <a:cubicBezTo>
                  <a:pt x="4518250" y="324624"/>
                  <a:pt x="4517807" y="314682"/>
                  <a:pt x="4512180" y="307648"/>
                </a:cubicBezTo>
                <a:cubicBezTo>
                  <a:pt x="4505764" y="299628"/>
                  <a:pt x="4495088" y="296254"/>
                  <a:pt x="4486542" y="290557"/>
                </a:cubicBezTo>
                <a:cubicBezTo>
                  <a:pt x="4475148" y="273465"/>
                  <a:pt x="4471846" y="245778"/>
                  <a:pt x="4452359" y="239282"/>
                </a:cubicBezTo>
                <a:cubicBezTo>
                  <a:pt x="4387920" y="217802"/>
                  <a:pt x="4467349" y="246777"/>
                  <a:pt x="4401084" y="213645"/>
                </a:cubicBezTo>
                <a:cubicBezTo>
                  <a:pt x="4393027" y="209617"/>
                  <a:pt x="4383504" y="209128"/>
                  <a:pt x="4375447" y="205099"/>
                </a:cubicBezTo>
                <a:cubicBezTo>
                  <a:pt x="4366260" y="200506"/>
                  <a:pt x="4359195" y="192178"/>
                  <a:pt x="4349809" y="188007"/>
                </a:cubicBezTo>
                <a:cubicBezTo>
                  <a:pt x="4333346" y="180690"/>
                  <a:pt x="4315626" y="176613"/>
                  <a:pt x="4298535" y="170916"/>
                </a:cubicBezTo>
                <a:lnTo>
                  <a:pt x="4272897" y="162370"/>
                </a:lnTo>
                <a:cubicBezTo>
                  <a:pt x="4264351" y="159521"/>
                  <a:pt x="4256145" y="155305"/>
                  <a:pt x="4247260" y="153824"/>
                </a:cubicBezTo>
                <a:cubicBezTo>
                  <a:pt x="4148135" y="137303"/>
                  <a:pt x="4213283" y="146296"/>
                  <a:pt x="4050707" y="136732"/>
                </a:cubicBezTo>
                <a:cubicBezTo>
                  <a:pt x="4030767" y="133884"/>
                  <a:pt x="4010638" y="132137"/>
                  <a:pt x="3990886" y="128187"/>
                </a:cubicBezTo>
                <a:cubicBezTo>
                  <a:pt x="3982053" y="126420"/>
                  <a:pt x="3974042" y="121595"/>
                  <a:pt x="3965249" y="119641"/>
                </a:cubicBezTo>
                <a:cubicBezTo>
                  <a:pt x="3943906" y="114898"/>
                  <a:pt x="3873235" y="105275"/>
                  <a:pt x="3854153" y="102549"/>
                </a:cubicBezTo>
                <a:cubicBezTo>
                  <a:pt x="3788716" y="146175"/>
                  <a:pt x="3836113" y="122015"/>
                  <a:pt x="3683237" y="111095"/>
                </a:cubicBezTo>
                <a:cubicBezTo>
                  <a:pt x="3410732" y="91630"/>
                  <a:pt x="3874849" y="111763"/>
                  <a:pt x="3324314" y="94003"/>
                </a:cubicBezTo>
                <a:cubicBezTo>
                  <a:pt x="3135147" y="70359"/>
                  <a:pt x="3317129" y="90809"/>
                  <a:pt x="2914116" y="76912"/>
                </a:cubicBezTo>
                <a:cubicBezTo>
                  <a:pt x="2862793" y="75142"/>
                  <a:pt x="2811567" y="71215"/>
                  <a:pt x="2760292" y="68366"/>
                </a:cubicBezTo>
                <a:cubicBezTo>
                  <a:pt x="2717563" y="71215"/>
                  <a:pt x="2674667" y="72183"/>
                  <a:pt x="2632105" y="76912"/>
                </a:cubicBezTo>
                <a:cubicBezTo>
                  <a:pt x="2576384" y="83103"/>
                  <a:pt x="2639902" y="91186"/>
                  <a:pt x="2572284" y="94003"/>
                </a:cubicBezTo>
                <a:cubicBezTo>
                  <a:pt x="2447022" y="99222"/>
                  <a:pt x="2321607" y="99700"/>
                  <a:pt x="2196269" y="102549"/>
                </a:cubicBezTo>
                <a:cubicBezTo>
                  <a:pt x="2139297" y="105398"/>
                  <a:pt x="2082182" y="106153"/>
                  <a:pt x="2025353" y="111095"/>
                </a:cubicBezTo>
                <a:cubicBezTo>
                  <a:pt x="2016379" y="111875"/>
                  <a:pt x="2007773" y="115613"/>
                  <a:pt x="1999716" y="119641"/>
                </a:cubicBezTo>
                <a:lnTo>
                  <a:pt x="1999716" y="119641"/>
                </a:lnTo>
                <a:close/>
              </a:path>
            </a:pathLst>
          </a:custGeom>
          <a:noFill/>
          <a:ln w="15875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46385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C8913-DE0A-F204-D425-7CF2F2BB2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F6ECF5-2BE3-F423-37F5-2C70C52EF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E65EC97-96EA-CB06-0509-B84CDD0D3597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Built</a:t>
            </a:r>
            <a:r>
              <a:rPr lang="de-DE" b="0" dirty="0">
                <a:solidFill>
                  <a:srgbClr val="36544F"/>
                </a:solidFill>
              </a:rPr>
              <a:t>-in file-</a:t>
            </a:r>
            <a:r>
              <a:rPr lang="de-DE" b="0" dirty="0" err="1">
                <a:solidFill>
                  <a:srgbClr val="36544F"/>
                </a:solidFill>
              </a:rPr>
              <a:t>based</a:t>
            </a:r>
            <a:r>
              <a:rPr lang="de-DE" b="0" dirty="0">
                <a:solidFill>
                  <a:srgbClr val="36544F"/>
                </a:solidFill>
              </a:rPr>
              <a:t> Routing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Params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search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params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passed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D6C911C-FA31-D438-7EBA-29CACCA3DF52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Routing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D7A0E1E6-DE45-4269-DCA1-3F52D1E18A3D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2827289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13443-E87B-F88C-C27E-F2D77B036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C3B346-F51E-32FD-71C2-D4018B2B6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A4D0DA5-8BBB-42A6-F2D6-C4624FEF2C36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Use </a:t>
            </a:r>
            <a:r>
              <a:rPr lang="de-DE" b="0" dirty="0" err="1">
                <a:solidFill>
                  <a:srgbClr val="36544F"/>
                </a:solidFill>
              </a:rPr>
              <a:t>library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choice</a:t>
            </a:r>
            <a:r>
              <a:rPr lang="de-DE" b="0" dirty="0">
                <a:solidFill>
                  <a:srgbClr val="36544F"/>
                </a:solidFill>
              </a:rPr>
              <a:t> (</a:t>
            </a:r>
            <a:r>
              <a:rPr lang="de-DE" b="0" dirty="0" err="1">
                <a:solidFill>
                  <a:srgbClr val="36544F"/>
                </a:solidFill>
              </a:rPr>
              <a:t>typically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TanStack</a:t>
            </a:r>
            <a:r>
              <a:rPr lang="de-DE" b="0" dirty="0">
                <a:solidFill>
                  <a:srgbClr val="36544F"/>
                </a:solidFill>
              </a:rPr>
              <a:t> Query)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pre-loaded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loader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functions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each</a:t>
            </a:r>
            <a:r>
              <a:rPr lang="de-DE" b="0" dirty="0">
                <a:solidFill>
                  <a:srgbClr val="36544F"/>
                </a:solidFill>
              </a:rPr>
              <a:t> Route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Support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Suspense and Streaming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555673C-2582-18F7-A280-2C6FEE50CDF7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Data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fetching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F508EB08-AA3A-D408-1472-9C874F2495EA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29160501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00DE10-C9AC-89AB-2FD7-1EDF6E1F7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FEFEC8-3C78-548B-84EF-E1FA3B17E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F1C8774-1DE7-1AB1-F879-36EFB69DCEC4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Typically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async</a:t>
            </a:r>
            <a:r>
              <a:rPr lang="de-DE" b="0" dirty="0">
                <a:solidFill>
                  <a:srgbClr val="36544F"/>
                </a:solidFill>
              </a:rPr>
              <a:t> React Server Components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When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using</a:t>
            </a:r>
            <a:r>
              <a:rPr lang="de-DE" b="0" dirty="0">
                <a:solidFill>
                  <a:srgbClr val="36544F"/>
                </a:solidFill>
              </a:rPr>
              <a:t> in Client Components, </a:t>
            </a:r>
            <a:r>
              <a:rPr lang="de-DE" b="0" dirty="0" err="1">
                <a:solidFill>
                  <a:srgbClr val="36544F"/>
                </a:solidFill>
              </a:rPr>
              <a:t>it‘s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up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load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Client Components in RSC and pass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</a:pPr>
            <a:r>
              <a:rPr lang="de-DE" dirty="0"/>
              <a:t>A </a:t>
            </a:r>
            <a:r>
              <a:rPr lang="de-DE" dirty="0" err="1"/>
              <a:t>few</a:t>
            </a:r>
            <a:r>
              <a:rPr lang="de-DE" dirty="0"/>
              <a:t> </a:t>
            </a:r>
            <a:r>
              <a:rPr lang="de-DE" dirty="0" err="1"/>
              <a:t>restrictions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properties</a:t>
            </a:r>
            <a:r>
              <a:rPr lang="de-DE" dirty="0"/>
              <a:t> </a:t>
            </a:r>
            <a:r>
              <a:rPr lang="de-DE" dirty="0" err="1"/>
              <a:t>apply</a:t>
            </a:r>
            <a:r>
              <a:rPr lang="de-DE" dirty="0"/>
              <a:t> (</a:t>
            </a:r>
            <a:r>
              <a:rPr lang="de-DE" dirty="0" err="1"/>
              <a:t>serializable</a:t>
            </a:r>
            <a:r>
              <a:rPr lang="de-DE" dirty="0"/>
              <a:t>!)</a:t>
            </a:r>
          </a:p>
          <a:p>
            <a:pPr lvl="1"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even</a:t>
            </a:r>
            <a:r>
              <a:rPr lang="de-DE" b="0" dirty="0">
                <a:solidFill>
                  <a:srgbClr val="36544F"/>
                </a:solidFill>
              </a:rPr>
              <a:t> pass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from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5DBC999-273E-0FBF-808F-66352C2B2A7D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Data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fetching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01C7DFC4-DEE6-EA1E-590B-F1CCAB324F72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2339534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73857-F766-67B3-C5AB-17781821A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568D9D-A165-8E0D-A168-AFCD69852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A8CD11B-9F9C-3D36-1A48-D375DAD16483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Defines</a:t>
            </a:r>
            <a:r>
              <a:rPr lang="de-DE" b="0" dirty="0">
                <a:solidFill>
                  <a:srgbClr val="36544F"/>
                </a:solidFill>
              </a:rPr>
              <a:t> explicit API (</a:t>
            </a:r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)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defining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functions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</a:pP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http </a:t>
            </a:r>
            <a:r>
              <a:rPr lang="de-DE" dirty="0" err="1"/>
              <a:t>method</a:t>
            </a:r>
            <a:r>
              <a:rPr lang="de-DE" dirty="0"/>
              <a:t> (</a:t>
            </a:r>
            <a:r>
              <a:rPr lang="de-DE" dirty="0" err="1"/>
              <a:t>post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Handler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validating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arguments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Almost</a:t>
            </a:r>
            <a:r>
              <a:rPr lang="de-DE" b="0" dirty="0">
                <a:solidFill>
                  <a:srgbClr val="36544F"/>
                </a:solidFill>
              </a:rPr>
              <a:t> all </a:t>
            </a:r>
            <a:r>
              <a:rPr lang="de-DE" b="0" dirty="0" err="1">
                <a:solidFill>
                  <a:srgbClr val="36544F"/>
                </a:solidFill>
              </a:rPr>
              <a:t>argument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types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supports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When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calling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pass a </a:t>
            </a:r>
            <a:r>
              <a:rPr lang="de-DE" b="0" dirty="0" err="1">
                <a:solidFill>
                  <a:srgbClr val="36544F"/>
                </a:solidFill>
              </a:rPr>
              <a:t>single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argument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call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wherever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want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32D3987-59D1-AECE-FA3B-FF1E98C5B3E6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functions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9744871E-E168-7886-23D4-052B843BBE6E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15812415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070E6-AF10-E601-E8BB-4D9500584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06A7C7-797C-787A-4100-780B73DC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CA573E3-B116-F61E-CACE-37BE809A2984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E3E5555-1703-26B8-E150-765038EBA600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functions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90AC5756-77F3-7F50-ADB4-E142FA9CC177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59BE53F-2ADE-54C4-8859-2943F2B1C002}"/>
              </a:ext>
            </a:extLst>
          </p:cNvPr>
          <p:cNvSpPr txBox="1"/>
          <p:nvPr/>
        </p:nvSpPr>
        <p:spPr>
          <a:xfrm>
            <a:off x="2366074" y="983370"/>
            <a:ext cx="5897709" cy="2893100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const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 err="1">
                <a:solidFill>
                  <a:srgbClr val="428226"/>
                </a:solidFill>
                <a:effectLst/>
                <a:latin typeface="MonoLisa" panose="020B0109030204060204" pitchFamily="49" charset="0"/>
              </a:rPr>
              <a:t>likeAction</a:t>
            </a:r>
            <a:r>
              <a:rPr lang="de-DE" sz="1300" dirty="0">
                <a:solidFill>
                  <a:srgbClr val="428226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= </a:t>
            </a:r>
            <a:r>
              <a:rPr lang="de-DE" sz="1300" dirty="0" err="1">
                <a:solidFill>
                  <a:srgbClr val="B052A1"/>
                </a:solidFill>
                <a:effectLst/>
                <a:latin typeface="MonoLisa" panose="020B0109030204060204" pitchFamily="49" charset="0"/>
              </a:rPr>
              <a:t>createServerFn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({ </a:t>
            </a:r>
            <a:r>
              <a:rPr lang="de-DE" sz="1300" dirty="0" err="1">
                <a:solidFill>
                  <a:srgbClr val="428226"/>
                </a:solidFill>
                <a:effectLst/>
                <a:latin typeface="MonoLisa" panose="020B0109030204060204" pitchFamily="49" charset="0"/>
              </a:rPr>
              <a:t>method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: </a:t>
            </a:r>
            <a:r>
              <a:rPr lang="de-DE" sz="1300" dirty="0">
                <a:solidFill>
                  <a:srgbClr val="A44185"/>
                </a:solidFill>
                <a:effectLst/>
                <a:latin typeface="MonoLisa" panose="020B0109030204060204" pitchFamily="49" charset="0"/>
              </a:rPr>
              <a:t>"POST" 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})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</a:t>
            </a:r>
          </a:p>
          <a:p>
            <a:pPr>
              <a:buNone/>
            </a:pPr>
            <a:r>
              <a:rPr lang="de-DE" sz="1300" dirty="0">
                <a:solidFill>
                  <a:srgbClr val="000000"/>
                </a:solidFill>
                <a:latin typeface="MonoLisa" panose="020B0109030204060204" pitchFamily="49" charset="0"/>
              </a:rPr>
              <a:t>  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.</a:t>
            </a:r>
            <a:r>
              <a:rPr lang="de-DE" sz="1300" dirty="0" err="1">
                <a:solidFill>
                  <a:srgbClr val="B052A1"/>
                </a:solidFill>
                <a:effectLst/>
                <a:latin typeface="MonoLisa" panose="020B0109030204060204" pitchFamily="49" charset="0"/>
              </a:rPr>
              <a:t>inputValidator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((</a:t>
            </a:r>
            <a:r>
              <a:rPr lang="de-DE" sz="1300" dirty="0" err="1">
                <a:solidFill>
                  <a:srgbClr val="3778B7"/>
                </a:solidFill>
                <a:effectLst/>
                <a:latin typeface="MonoLisa" panose="020B0109030204060204" pitchFamily="49" charset="0"/>
              </a:rPr>
              <a:t>data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) =&gt; {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    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if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typeof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 err="1">
                <a:solidFill>
                  <a:srgbClr val="3778B7"/>
                </a:solidFill>
                <a:effectLst/>
                <a:latin typeface="MonoLisa" panose="020B0109030204060204" pitchFamily="49" charset="0"/>
              </a:rPr>
              <a:t>data</a:t>
            </a:r>
            <a:r>
              <a:rPr lang="de-DE" sz="1300" dirty="0">
                <a:solidFill>
                  <a:srgbClr val="3778B7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=== </a:t>
            </a:r>
            <a:r>
              <a:rPr lang="de-DE" sz="1300" dirty="0">
                <a:solidFill>
                  <a:srgbClr val="A44185"/>
                </a:solidFill>
                <a:effectLst/>
                <a:latin typeface="MonoLisa" panose="020B0109030204060204" pitchFamily="49" charset="0"/>
              </a:rPr>
              <a:t>"</a:t>
            </a:r>
            <a:r>
              <a:rPr lang="de-DE" sz="1300" dirty="0" err="1">
                <a:solidFill>
                  <a:srgbClr val="A44185"/>
                </a:solidFill>
                <a:effectLst/>
                <a:latin typeface="MonoLisa" panose="020B0109030204060204" pitchFamily="49" charset="0"/>
              </a:rPr>
              <a:t>string</a:t>
            </a:r>
            <a:r>
              <a:rPr lang="de-DE" sz="1300" dirty="0">
                <a:solidFill>
                  <a:srgbClr val="A44185"/>
                </a:solidFill>
                <a:effectLst/>
                <a:latin typeface="MonoLisa" panose="020B0109030204060204" pitchFamily="49" charset="0"/>
              </a:rPr>
              <a:t>"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) {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      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return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 err="1">
                <a:solidFill>
                  <a:srgbClr val="3778B7"/>
                </a:solidFill>
                <a:effectLst/>
                <a:latin typeface="MonoLisa" panose="020B0109030204060204" pitchFamily="49" charset="0"/>
              </a:rPr>
              <a:t>data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;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    }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    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throw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new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>
                <a:solidFill>
                  <a:srgbClr val="B052A1"/>
                </a:solidFill>
                <a:effectLst/>
                <a:latin typeface="MonoLisa" panose="020B0109030204060204" pitchFamily="49" charset="0"/>
              </a:rPr>
              <a:t>Error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</a:t>
            </a:r>
            <a:r>
              <a:rPr lang="de-DE" sz="1300" dirty="0">
                <a:solidFill>
                  <a:srgbClr val="A44185"/>
                </a:solidFill>
                <a:effectLst/>
                <a:latin typeface="MonoLisa" panose="020B0109030204060204" pitchFamily="49" charset="0"/>
              </a:rPr>
              <a:t>"Invalid </a:t>
            </a:r>
            <a:r>
              <a:rPr lang="de-DE" sz="1300" dirty="0" err="1">
                <a:solidFill>
                  <a:srgbClr val="A44185"/>
                </a:solidFill>
                <a:effectLst/>
                <a:latin typeface="MonoLisa" panose="020B0109030204060204" pitchFamily="49" charset="0"/>
              </a:rPr>
              <a:t>data</a:t>
            </a:r>
            <a:r>
              <a:rPr lang="de-DE" sz="1300" dirty="0">
                <a:solidFill>
                  <a:srgbClr val="A44185"/>
                </a:solidFill>
                <a:effectLst/>
                <a:latin typeface="MonoLisa" panose="020B0109030204060204" pitchFamily="49" charset="0"/>
              </a:rPr>
              <a:t>"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);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})</a:t>
            </a:r>
          </a:p>
          <a:p>
            <a:pPr>
              <a:buNone/>
            </a:pP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.</a:t>
            </a:r>
            <a:r>
              <a:rPr lang="de-DE" sz="1300" dirty="0" err="1">
                <a:solidFill>
                  <a:srgbClr val="B052A1"/>
                </a:solidFill>
                <a:effectLst/>
                <a:latin typeface="MonoLisa" panose="020B0109030204060204" pitchFamily="49" charset="0"/>
              </a:rPr>
              <a:t>handler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async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({ </a:t>
            </a:r>
            <a:r>
              <a:rPr lang="de-DE" sz="1300" dirty="0" err="1">
                <a:solidFill>
                  <a:srgbClr val="428226"/>
                </a:solidFill>
                <a:effectLst/>
                <a:latin typeface="MonoLisa" panose="020B0109030204060204" pitchFamily="49" charset="0"/>
              </a:rPr>
              <a:t>data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: </a:t>
            </a:r>
            <a:r>
              <a:rPr lang="de-DE" sz="1300" dirty="0" err="1">
                <a:solidFill>
                  <a:srgbClr val="3778B7"/>
                </a:solidFill>
                <a:effectLst/>
                <a:latin typeface="MonoLisa" panose="020B0109030204060204" pitchFamily="49" charset="0"/>
              </a:rPr>
              <a:t>donutId</a:t>
            </a:r>
            <a:r>
              <a:rPr lang="de-DE" sz="1300" dirty="0">
                <a:solidFill>
                  <a:srgbClr val="3778B7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}) =&gt; {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    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const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 err="1">
                <a:solidFill>
                  <a:srgbClr val="428226"/>
                </a:solidFill>
                <a:effectLst/>
                <a:latin typeface="MonoLisa" panose="020B0109030204060204" pitchFamily="49" charset="0"/>
              </a:rPr>
              <a:t>response</a:t>
            </a:r>
            <a:r>
              <a:rPr lang="de-DE" sz="1300" dirty="0">
                <a:solidFill>
                  <a:srgbClr val="428226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= 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await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 err="1">
                <a:solidFill>
                  <a:srgbClr val="B052A1"/>
                </a:solidFill>
                <a:effectLst/>
                <a:latin typeface="MonoLisa" panose="020B0109030204060204" pitchFamily="49" charset="0"/>
              </a:rPr>
              <a:t>ky</a:t>
            </a:r>
            <a:r>
              <a:rPr lang="de-DE" sz="1300" dirty="0" err="1">
                <a:solidFill>
                  <a:srgbClr val="B052A1"/>
                </a:solidFill>
                <a:latin typeface="MonoLisa" panose="020B0109030204060204" pitchFamily="49" charset="0"/>
              </a:rPr>
              <a:t>.</a:t>
            </a:r>
            <a:r>
              <a:rPr lang="de-DE" sz="1300" dirty="0" err="1">
                <a:solidFill>
                  <a:srgbClr val="B052A1"/>
                </a:solidFill>
                <a:effectLst/>
                <a:latin typeface="MonoLisa" panose="020B0109030204060204" pitchFamily="49" charset="0"/>
              </a:rPr>
              <a:t>put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</a:t>
            </a:r>
            <a:r>
              <a:rPr lang="de-DE" sz="1300" dirty="0">
                <a:solidFill>
                  <a:srgbClr val="A44185"/>
                </a:solidFill>
                <a:effectLst/>
                <a:latin typeface="MonoLisa" panose="020B0109030204060204" pitchFamily="49" charset="0"/>
              </a:rPr>
              <a:t>`...`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)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    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return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 err="1">
                <a:solidFill>
                  <a:srgbClr val="3778B7"/>
                </a:solidFill>
                <a:effectLst/>
                <a:latin typeface="MonoLisa" panose="020B0109030204060204" pitchFamily="49" charset="0"/>
              </a:rPr>
              <a:t>DonutDto</a:t>
            </a:r>
            <a:r>
              <a:rPr lang="de-DE" sz="1300" dirty="0" err="1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.</a:t>
            </a:r>
            <a:r>
              <a:rPr lang="de-DE" sz="1300" dirty="0" err="1">
                <a:solidFill>
                  <a:srgbClr val="B052A1"/>
                </a:solidFill>
                <a:effectLst/>
                <a:latin typeface="MonoLisa" panose="020B0109030204060204" pitchFamily="49" charset="0"/>
              </a:rPr>
              <a:t>parse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</a:t>
            </a:r>
            <a:r>
              <a:rPr lang="de-DE" sz="1300" dirty="0" err="1">
                <a:solidFill>
                  <a:srgbClr val="428226"/>
                </a:solidFill>
                <a:effectLst/>
                <a:latin typeface="MonoLisa" panose="020B0109030204060204" pitchFamily="49" charset="0"/>
              </a:rPr>
              <a:t>response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);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});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4FA9D98-C270-F28B-26F2-9182F5E12B7E}"/>
              </a:ext>
            </a:extLst>
          </p:cNvPr>
          <p:cNvSpPr txBox="1"/>
          <p:nvPr/>
        </p:nvSpPr>
        <p:spPr>
          <a:xfrm>
            <a:off x="2366074" y="3954613"/>
            <a:ext cx="4640366" cy="1092607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pPr>
              <a:buNone/>
            </a:pP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function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 err="1">
                <a:solidFill>
                  <a:srgbClr val="B052A1"/>
                </a:solidFill>
                <a:effectLst/>
                <a:latin typeface="MonoLisa" panose="020B0109030204060204" pitchFamily="49" charset="0"/>
              </a:rPr>
              <a:t>doLike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</a:t>
            </a:r>
            <a:r>
              <a:rPr lang="de-DE" sz="1300" dirty="0" err="1">
                <a:solidFill>
                  <a:srgbClr val="3778B7"/>
                </a:solidFill>
                <a:effectLst/>
                <a:latin typeface="MonoLisa" panose="020B0109030204060204" pitchFamily="49" charset="0"/>
              </a:rPr>
              <a:t>donutId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: 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string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) {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</a:t>
            </a:r>
            <a:r>
              <a:rPr lang="de-DE" sz="1300" i="1" dirty="0" err="1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return</a:t>
            </a:r>
            <a:r>
              <a:rPr lang="de-DE" sz="1300" i="1" dirty="0">
                <a:solidFill>
                  <a:srgbClr val="2770C0"/>
                </a:solidFill>
                <a:effectLst/>
                <a:latin typeface="MonoLisa" panose="020B0109030204060204" pitchFamily="49" charset="0"/>
              </a:rPr>
              <a:t> </a:t>
            </a:r>
            <a:r>
              <a:rPr lang="de-DE" sz="1300" dirty="0" err="1">
                <a:solidFill>
                  <a:srgbClr val="428226"/>
                </a:solidFill>
                <a:effectLst/>
                <a:latin typeface="MonoLisa" panose="020B0109030204060204" pitchFamily="49" charset="0"/>
              </a:rPr>
              <a:t>saveLikeAction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({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  </a:t>
            </a:r>
            <a:r>
              <a:rPr lang="de-DE" sz="1300" dirty="0" err="1">
                <a:solidFill>
                  <a:srgbClr val="428226"/>
                </a:solidFill>
                <a:effectLst/>
                <a:latin typeface="MonoLisa" panose="020B0109030204060204" pitchFamily="49" charset="0"/>
              </a:rPr>
              <a:t>data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: </a:t>
            </a:r>
            <a:r>
              <a:rPr lang="de-DE" sz="1300" dirty="0" err="1">
                <a:solidFill>
                  <a:srgbClr val="3778B7"/>
                </a:solidFill>
                <a:effectLst/>
                <a:latin typeface="MonoLisa" panose="020B0109030204060204" pitchFamily="49" charset="0"/>
              </a:rPr>
              <a:t>donutId</a:t>
            </a: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,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  });</a:t>
            </a:r>
            <a:b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</a:br>
            <a:r>
              <a:rPr lang="de-DE" sz="1300" dirty="0">
                <a:solidFill>
                  <a:srgbClr val="000000"/>
                </a:solidFill>
                <a:effectLst/>
                <a:latin typeface="MonoLisa" panose="020B0109030204060204" pitchFamily="49" charset="0"/>
              </a:rPr>
              <a:t>}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D60D72CB-F625-F54C-E4E4-04E7A24B837C}"/>
              </a:ext>
            </a:extLst>
          </p:cNvPr>
          <p:cNvSpPr/>
          <p:nvPr/>
        </p:nvSpPr>
        <p:spPr>
          <a:xfrm>
            <a:off x="829812" y="1598064"/>
            <a:ext cx="1042587" cy="39915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</a:t>
            </a:r>
          </a:p>
        </p:txBody>
      </p:sp>
      <p:sp>
        <p:nvSpPr>
          <p:cNvPr id="12" name="Abgerundetes Rechteck 11">
            <a:extLst>
              <a:ext uri="{FF2B5EF4-FFF2-40B4-BE49-F238E27FC236}">
                <a16:creationId xmlns:a16="http://schemas.microsoft.com/office/drawing/2014/main" id="{DC49008D-A52A-D4AE-A6CC-158016B1BAAC}"/>
              </a:ext>
            </a:extLst>
          </p:cNvPr>
          <p:cNvSpPr/>
          <p:nvPr/>
        </p:nvSpPr>
        <p:spPr>
          <a:xfrm>
            <a:off x="829811" y="4301336"/>
            <a:ext cx="1042587" cy="39915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135711676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A0EDDA-71FD-DD6D-C509-2F3FC62F2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47069E-5DF3-EAF6-5416-CF979EA36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954A281-AAC5-EACF-0090-118BDF2E6299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„Official“ React Server </a:t>
            </a:r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 (aka Server Actions)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Server </a:t>
            </a:r>
            <a:r>
              <a:rPr lang="de-DE" b="0" dirty="0" err="1">
                <a:solidFill>
                  <a:srgbClr val="36544F"/>
                </a:solidFill>
              </a:rPr>
              <a:t>functions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inlined</a:t>
            </a:r>
            <a:r>
              <a:rPr lang="de-DE" b="0" dirty="0">
                <a:solidFill>
                  <a:srgbClr val="36544F"/>
                </a:solidFill>
              </a:rPr>
              <a:t> in Server Components </a:t>
            </a:r>
            <a:r>
              <a:rPr lang="de-DE" b="0" dirty="0" err="1">
                <a:solidFill>
                  <a:srgbClr val="36544F"/>
                </a:solidFill>
              </a:rPr>
              <a:t>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files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Defined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using</a:t>
            </a:r>
            <a:r>
              <a:rPr lang="de-DE" b="0" dirty="0">
                <a:solidFill>
                  <a:srgbClr val="36544F"/>
                </a:solidFill>
              </a:rPr>
              <a:t> a „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“ </a:t>
            </a:r>
            <a:r>
              <a:rPr lang="de-DE" b="0" dirty="0" err="1">
                <a:solidFill>
                  <a:srgbClr val="36544F"/>
                </a:solidFill>
              </a:rPr>
              <a:t>directive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write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operations</a:t>
            </a:r>
            <a:r>
              <a:rPr lang="de-DE" b="0" dirty="0">
                <a:solidFill>
                  <a:srgbClr val="36544F"/>
                </a:solidFill>
              </a:rPr>
              <a:t> (do not </a:t>
            </a:r>
            <a:r>
              <a:rPr lang="de-DE" b="0" dirty="0" err="1">
                <a:solidFill>
                  <a:srgbClr val="36544F"/>
                </a:solidFill>
              </a:rPr>
              <a:t>call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while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rendering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6067925-84AF-194B-EB78-6438F38F534E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functions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A3A316DB-8D48-AFD1-C7B5-E43CA207C798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252351407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6B1B67-BD3A-8869-FFFD-6D90940B54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1751E6-5807-9CDA-0267-CF889C99D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44C9FCE-C73E-221D-3197-AD759187F4B7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Supported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Does</a:t>
            </a:r>
            <a:r>
              <a:rPr lang="de-DE" b="0" dirty="0">
                <a:solidFill>
                  <a:srgbClr val="36544F"/>
                </a:solidFill>
              </a:rPr>
              <a:t> not </a:t>
            </a:r>
            <a:r>
              <a:rPr lang="de-DE" b="0" dirty="0" err="1">
                <a:solidFill>
                  <a:srgbClr val="36544F"/>
                </a:solidFill>
              </a:rPr>
              <a:t>seem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a first-class 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case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generation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your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complete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crawled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1C14AD7-D41B-D4B8-78BE-8B0866737F28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Static Side Generation (SSG)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F70A07EA-F12A-A68A-8E4D-18C4141322AC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38281007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BD61F-8F7D-7DC6-DDE9-64997A964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03F51B-6473-4DAF-5C9F-F87EB2CFE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A1F41DF-59C1-8FF3-0B72-1217AC75B11E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Can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fully </a:t>
            </a:r>
            <a:r>
              <a:rPr lang="de-DE" b="0" dirty="0" err="1">
                <a:solidFill>
                  <a:srgbClr val="36544F"/>
                </a:solidFill>
              </a:rPr>
              <a:t>generate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static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pages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even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partially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generate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pages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Aggressive (and </a:t>
            </a:r>
            <a:r>
              <a:rPr lang="de-DE" b="0" dirty="0" err="1">
                <a:solidFill>
                  <a:srgbClr val="36544F"/>
                </a:solidFill>
              </a:rPr>
              <a:t>complex</a:t>
            </a:r>
            <a:r>
              <a:rPr lang="de-DE" b="0" dirty="0">
                <a:solidFill>
                  <a:srgbClr val="36544F"/>
                </a:solidFill>
              </a:rPr>
              <a:t>...) </a:t>
            </a:r>
            <a:r>
              <a:rPr lang="de-DE" b="0" dirty="0" err="1">
                <a:solidFill>
                  <a:srgbClr val="36544F"/>
                </a:solidFill>
              </a:rPr>
              <a:t>caching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0E91323-17A0-8227-7AA4-E4B449E34136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Static Side Generation (SSG)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F766E2DC-743A-8F0A-D781-9BF9ED5B532C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20247663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0F1A0F-95BA-C665-10F9-A824CF791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5BDFBE-9B78-B913-3478-84C8D8DAA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C612BB3-1B9B-4C42-5017-AF81E4E8E0C6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Loaders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executed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before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rendering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&lt;Link /&gt; </a:t>
            </a:r>
            <a:r>
              <a:rPr lang="de-DE" b="0" dirty="0" err="1">
                <a:solidFill>
                  <a:srgbClr val="36544F"/>
                </a:solidFill>
              </a:rPr>
              <a:t>components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determines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pre-loading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behaviour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Default </a:t>
            </a:r>
            <a:r>
              <a:rPr lang="de-DE" b="0" dirty="0" err="1">
                <a:solidFill>
                  <a:srgbClr val="36544F"/>
                </a:solidFill>
              </a:rPr>
              <a:t>behaviour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also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globally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58FD0CC-8DAC-9E9D-5471-FE5788C54AF8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Pre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-rendering/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pre-loading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6F8705DA-CCCA-75DE-0B4F-CB4C94E5687C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38262201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550E1-87C9-28B0-DE44-DFE3041FE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A059A-198C-2B59-F87E-FC3787C07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F696130-4F72-4CD1-FCD2-59D640C48638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Per-default </a:t>
            </a:r>
            <a:r>
              <a:rPr lang="de-DE" b="0" dirty="0" err="1">
                <a:solidFill>
                  <a:srgbClr val="36544F"/>
                </a:solidFill>
              </a:rPr>
              <a:t>enabled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all internal links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that</a:t>
            </a:r>
            <a:r>
              <a:rPr lang="de-DE" b="0" dirty="0">
                <a:solidFill>
                  <a:srgbClr val="36544F"/>
                </a:solidFill>
              </a:rPr>
              <a:t> a </a:t>
            </a:r>
            <a:r>
              <a:rPr lang="de-DE" b="0" dirty="0" err="1">
                <a:solidFill>
                  <a:srgbClr val="36544F"/>
                </a:solidFill>
              </a:rPr>
              <a:t>good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choice</a:t>
            </a:r>
            <a:r>
              <a:rPr lang="de-DE" b="0" dirty="0">
                <a:solidFill>
                  <a:srgbClr val="36544F"/>
                </a:solidFill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change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behaviour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have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property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every</a:t>
            </a:r>
            <a:r>
              <a:rPr lang="de-DE" b="0" dirty="0">
                <a:solidFill>
                  <a:srgbClr val="36544F"/>
                </a:solidFill>
              </a:rPr>
              <a:t> &lt;Link /&gt;-</a:t>
            </a:r>
            <a:r>
              <a:rPr lang="de-DE" b="0" dirty="0" err="1">
                <a:solidFill>
                  <a:srgbClr val="36544F"/>
                </a:solidFill>
              </a:rPr>
              <a:t>component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F2ADCE0-04AB-2E54-CE12-AD566E711CCC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Pre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-rendering/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pre-loading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AF030FD1-A5EE-1C20-581F-B0389BC8BC15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1408434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B87A1-8C5E-1086-000B-D4B7B7DD5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708275-0CD2-2F04-CDAE-4AA90F770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4C0491E-31D5-046C-320B-07176A2834A3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My </a:t>
            </a:r>
            <a:r>
              <a:rPr lang="de-DE" dirty="0" err="1"/>
              <a:t>definition</a:t>
            </a: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9024460-EB6A-A05A-34F9-B3D444F8674C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„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Fullstack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“ React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44F6981F-4774-103A-BD27-246DDFB7C679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40719438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C2099F-0C0E-D3E4-5019-28035CC60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C32CCE7-97FE-D6D7-4E25-137147D52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choose</a:t>
            </a:r>
            <a:r>
              <a:rPr lang="de-DE" dirty="0"/>
              <a:t>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3D771927-680E-8379-039B-27FB04F75904}"/>
              </a:ext>
            </a:extLst>
          </p:cNvPr>
          <p:cNvSpPr/>
          <p:nvPr/>
        </p:nvSpPr>
        <p:spPr>
          <a:xfrm>
            <a:off x="0" y="1029202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Summary</a:t>
            </a:r>
            <a:endParaRPr lang="de-DE" sz="54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794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288CD-2DB4-1824-800B-4E71960BF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8BEB6F-970C-042D-E5FE-0CD5E4A53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BA1F960-DC52-C406-CCA3-DD5D5C734D08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913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Summary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First: Do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really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server-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React at all?</a:t>
            </a:r>
          </a:p>
          <a:p>
            <a:pPr>
              <a:lnSpc>
                <a:spcPct val="120000"/>
              </a:lnSpc>
            </a:pPr>
            <a:endParaRPr lang="de-DE" dirty="0"/>
          </a:p>
          <a:p>
            <a:pPr marL="0" indent="0">
              <a:lnSpc>
                <a:spcPct val="120000"/>
              </a:lnSpc>
              <a:buNone/>
            </a:pPr>
            <a:endParaRPr lang="de-DE" dirty="0"/>
          </a:p>
          <a:p>
            <a:pPr marL="342900" lvl="1" indent="0">
              <a:lnSpc>
                <a:spcPct val="12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0502425-97E4-2CD6-4096-91FD48FC23E6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0238821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06EEF5-485A-829A-185F-94C496B7E0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BD0BE1-B43D-CE79-0F6B-0674FA3E4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7D0BB34-E9D5-6C28-D688-C394FB1A9E99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913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Summary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First: Do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really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server-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React at all?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:</a:t>
            </a:r>
          </a:p>
          <a:p>
            <a:pPr lvl="1"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Pro</a:t>
            </a:r>
            <a:r>
              <a:rPr lang="de-DE" dirty="0" err="1"/>
              <a:t>bably</a:t>
            </a:r>
            <a:r>
              <a:rPr lang="de-DE" dirty="0"/>
              <a:t> </a:t>
            </a:r>
            <a:r>
              <a:rPr lang="de-DE" dirty="0" err="1"/>
              <a:t>nearest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React </a:t>
            </a:r>
            <a:r>
              <a:rPr lang="de-DE" dirty="0" err="1"/>
              <a:t>ideas</a:t>
            </a:r>
            <a:r>
              <a:rPr lang="de-DE" dirty="0"/>
              <a:t> and APIs</a:t>
            </a:r>
          </a:p>
          <a:p>
            <a:pPr lvl="1"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Shines </a:t>
            </a:r>
            <a:r>
              <a:rPr lang="de-DE" b="0" dirty="0" err="1">
                <a:solidFill>
                  <a:srgbClr val="36544F"/>
                </a:solidFill>
              </a:rPr>
              <a:t>if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aggressive </a:t>
            </a:r>
            <a:r>
              <a:rPr lang="de-DE" dirty="0" err="1"/>
              <a:t>caching</a:t>
            </a:r>
            <a:r>
              <a:rPr lang="de-DE" dirty="0"/>
              <a:t>, </a:t>
            </a:r>
            <a:r>
              <a:rPr lang="de-DE" dirty="0" err="1"/>
              <a:t>prerendering</a:t>
            </a:r>
            <a:r>
              <a:rPr lang="de-DE" dirty="0"/>
              <a:t> etc.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tricky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traditional React </a:t>
            </a:r>
            <a:r>
              <a:rPr lang="de-DE" dirty="0" err="1"/>
              <a:t>patterns</a:t>
            </a:r>
            <a:r>
              <a:rPr lang="de-DE" dirty="0"/>
              <a:t>, like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changing</a:t>
            </a:r>
            <a:r>
              <a:rPr lang="de-DE" dirty="0"/>
              <a:t> global </a:t>
            </a:r>
            <a:r>
              <a:rPr lang="de-DE" dirty="0" err="1"/>
              <a:t>state</a:t>
            </a:r>
            <a:endParaRPr lang="de-DE" dirty="0"/>
          </a:p>
          <a:p>
            <a:pPr>
              <a:lnSpc>
                <a:spcPct val="120000"/>
              </a:lnSpc>
            </a:pPr>
            <a:endParaRPr lang="de-DE" dirty="0"/>
          </a:p>
          <a:p>
            <a:pPr marL="0" indent="0">
              <a:lnSpc>
                <a:spcPct val="120000"/>
              </a:lnSpc>
              <a:buNone/>
            </a:pPr>
            <a:endParaRPr lang="de-DE" dirty="0"/>
          </a:p>
          <a:p>
            <a:pPr marL="342900" lvl="1" indent="0">
              <a:lnSpc>
                <a:spcPct val="12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1F02BBA-000A-70C2-A6B5-3967BB196B54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156575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2EEE5-5F28-6B45-08C3-8CDFCFA9A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E7216A-C18A-6216-C2F2-25AE39EE1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6BD8A0F-8585-31D4-8974-65197FDBA12C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913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Summary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First: Do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really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server-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React at all?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:</a:t>
            </a:r>
          </a:p>
          <a:p>
            <a:pPr lvl="1"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Pro</a:t>
            </a:r>
            <a:r>
              <a:rPr lang="de-DE" dirty="0" err="1"/>
              <a:t>bably</a:t>
            </a:r>
            <a:r>
              <a:rPr lang="de-DE" dirty="0"/>
              <a:t> </a:t>
            </a:r>
            <a:r>
              <a:rPr lang="de-DE" dirty="0" err="1"/>
              <a:t>nearest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React </a:t>
            </a:r>
            <a:r>
              <a:rPr lang="de-DE" dirty="0" err="1"/>
              <a:t>ideas</a:t>
            </a:r>
            <a:r>
              <a:rPr lang="de-DE" dirty="0"/>
              <a:t> and APIs</a:t>
            </a:r>
          </a:p>
          <a:p>
            <a:pPr lvl="1"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Shines </a:t>
            </a:r>
            <a:r>
              <a:rPr lang="de-DE" b="0" dirty="0" err="1">
                <a:solidFill>
                  <a:srgbClr val="36544F"/>
                </a:solidFill>
              </a:rPr>
              <a:t>if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aggressive </a:t>
            </a:r>
            <a:r>
              <a:rPr lang="de-DE" dirty="0" err="1"/>
              <a:t>caching</a:t>
            </a:r>
            <a:r>
              <a:rPr lang="de-DE" dirty="0"/>
              <a:t>, </a:t>
            </a:r>
            <a:r>
              <a:rPr lang="de-DE" dirty="0" err="1"/>
              <a:t>prerendering</a:t>
            </a:r>
            <a:r>
              <a:rPr lang="de-DE" dirty="0"/>
              <a:t> etc.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tricky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traditional React </a:t>
            </a:r>
            <a:r>
              <a:rPr lang="de-DE" dirty="0" err="1"/>
              <a:t>patterns</a:t>
            </a:r>
            <a:r>
              <a:rPr lang="de-DE" dirty="0"/>
              <a:t>, like </a:t>
            </a:r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changing</a:t>
            </a:r>
            <a:r>
              <a:rPr lang="de-DE" dirty="0"/>
              <a:t> global </a:t>
            </a:r>
            <a:r>
              <a:rPr lang="de-DE" dirty="0" err="1"/>
              <a:t>state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TanStack</a:t>
            </a:r>
            <a:r>
              <a:rPr lang="de-DE" b="0" dirty="0">
                <a:solidFill>
                  <a:srgbClr val="36544F"/>
                </a:solidFill>
              </a:rPr>
              <a:t> Start: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APIs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explizit (</a:t>
            </a:r>
            <a:r>
              <a:rPr lang="de-DE" dirty="0" err="1"/>
              <a:t>createServerFn</a:t>
            </a:r>
            <a:r>
              <a:rPr lang="de-DE" dirty="0"/>
              <a:t>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Concept </a:t>
            </a:r>
            <a:r>
              <a:rPr lang="de-DE" dirty="0" err="1"/>
              <a:t>easier</a:t>
            </a:r>
            <a:r>
              <a:rPr lang="de-DE" dirty="0"/>
              <a:t> (?) </a:t>
            </a:r>
            <a:r>
              <a:rPr lang="de-DE" dirty="0" err="1"/>
              <a:t>without</a:t>
            </a:r>
            <a:r>
              <a:rPr lang="de-DE" dirty="0"/>
              <a:t> RSC (not „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worlds</a:t>
            </a:r>
            <a:r>
              <a:rPr lang="de-DE" dirty="0"/>
              <a:t>“) 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Suitable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interaktive </a:t>
            </a:r>
            <a:r>
              <a:rPr lang="de-DE" dirty="0" err="1"/>
              <a:t>apps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SSR (SEO etc.)</a:t>
            </a:r>
          </a:p>
          <a:p>
            <a:pPr>
              <a:lnSpc>
                <a:spcPct val="120000"/>
              </a:lnSpc>
            </a:pPr>
            <a:endParaRPr lang="de-DE" dirty="0"/>
          </a:p>
          <a:p>
            <a:pPr marL="0" indent="0">
              <a:lnSpc>
                <a:spcPct val="120000"/>
              </a:lnSpc>
              <a:buNone/>
            </a:pPr>
            <a:endParaRPr lang="de-DE" dirty="0"/>
          </a:p>
          <a:p>
            <a:pPr marL="342900" lvl="1" indent="0">
              <a:lnSpc>
                <a:spcPct val="12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9DC555-17F5-2007-9D3A-D41FEFD52D3B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48594189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Thanks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a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lot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683421" y="2072375"/>
            <a:ext cx="5940769" cy="18508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rgbClr val="36544F"/>
                </a:solidFill>
              </a:rPr>
              <a:t>Code &amp; Slides: </a:t>
            </a:r>
            <a:r>
              <a:rPr lang="de-DE" b="1" dirty="0">
                <a:solidFill>
                  <a:srgbClr val="36544F"/>
                </a:solidFill>
                <a:hlinkClick r:id="rId4"/>
              </a:rPr>
              <a:t>https://</a:t>
            </a:r>
            <a:r>
              <a:rPr lang="de-DE" b="1" dirty="0" err="1">
                <a:solidFill>
                  <a:srgbClr val="36544F"/>
                </a:solidFill>
                <a:hlinkClick r:id="rId4"/>
              </a:rPr>
              <a:t>react.schule</a:t>
            </a:r>
            <a:r>
              <a:rPr lang="de-DE" b="1" dirty="0">
                <a:solidFill>
                  <a:srgbClr val="36544F"/>
                </a:solidFill>
                <a:hlinkClick r:id="rId4"/>
              </a:rPr>
              <a:t>/ctwebdev2025-fullstack</a:t>
            </a:r>
            <a:r>
              <a:rPr lang="de-DE" b="1" dirty="0">
                <a:solidFill>
                  <a:srgbClr val="36544F"/>
                </a:solidFill>
              </a:rPr>
              <a:t> 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b="1" dirty="0">
                <a:solidFill>
                  <a:srgbClr val="1778B8"/>
                </a:solidFill>
                <a:hlinkClick r:id="rId5"/>
              </a:rPr>
              <a:t>nils@nilshartmann.net</a:t>
            </a:r>
            <a:r>
              <a:rPr lang="de-DE" b="1" dirty="0">
                <a:solidFill>
                  <a:srgbClr val="1778B8"/>
                </a:solidFill>
              </a:rPr>
              <a:t> </a:t>
            </a: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My </a:t>
            </a:r>
            <a:r>
              <a:rPr lang="de-DE" b="1" dirty="0" err="1">
                <a:solidFill>
                  <a:srgbClr val="36544F"/>
                </a:solidFill>
              </a:rPr>
              <a:t>workshops</a:t>
            </a:r>
            <a:r>
              <a:rPr lang="de-DE" b="1" dirty="0">
                <a:solidFill>
                  <a:srgbClr val="36544F"/>
                </a:solidFill>
              </a:rPr>
              <a:t> (de): </a:t>
            </a:r>
            <a:r>
              <a:rPr lang="de-DE" b="1" dirty="0">
                <a:solidFill>
                  <a:srgbClr val="36544F"/>
                </a:solidFill>
                <a:hlinkClick r:id="rId6"/>
              </a:rPr>
              <a:t>https://nilshartmann.net/workshops</a:t>
            </a:r>
            <a:r>
              <a:rPr lang="de-DE" b="1" dirty="0">
                <a:solidFill>
                  <a:srgbClr val="36544F"/>
                </a:solidFill>
              </a:rPr>
              <a:t>  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369CD0-FCFB-9A49-F808-61596AC083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4190" y="2072374"/>
            <a:ext cx="1850892" cy="185089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F8BE69FD-AD8C-3236-3402-DEB64D21CFCF}"/>
              </a:ext>
            </a:extLst>
          </p:cNvPr>
          <p:cNvSpPr txBox="1"/>
          <p:nvPr/>
        </p:nvSpPr>
        <p:spPr>
          <a:xfrm>
            <a:off x="683421" y="3923266"/>
            <a:ext cx="7791661" cy="36933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l"/>
            <a:r>
              <a:rPr lang="de-DE" b="1" dirty="0">
                <a:solidFill>
                  <a:srgbClr val="36544F"/>
                </a:solidFill>
              </a:rPr>
              <a:t>will publish </a:t>
            </a:r>
            <a:r>
              <a:rPr lang="de-DE" b="1" dirty="0" err="1">
                <a:solidFill>
                  <a:srgbClr val="36544F"/>
                </a:solidFill>
              </a:rPr>
              <a:t>the</a:t>
            </a:r>
            <a:r>
              <a:rPr lang="de-DE" b="1" dirty="0">
                <a:solidFill>
                  <a:srgbClr val="36544F"/>
                </a:solidFill>
              </a:rPr>
              <a:t> source code </a:t>
            </a:r>
            <a:r>
              <a:rPr lang="de-DE" b="1" dirty="0" err="1">
                <a:solidFill>
                  <a:srgbClr val="36544F"/>
                </a:solidFill>
              </a:rPr>
              <a:t>later</a:t>
            </a:r>
            <a:r>
              <a:rPr lang="de-DE" b="1" dirty="0">
                <a:solidFill>
                  <a:srgbClr val="36544F"/>
                </a:solidFill>
              </a:rPr>
              <a:t> </a:t>
            </a:r>
            <a:r>
              <a:rPr lang="de-DE" b="1" dirty="0" err="1">
                <a:solidFill>
                  <a:srgbClr val="36544F"/>
                </a:solidFill>
              </a:rPr>
              <a:t>or</a:t>
            </a:r>
            <a:r>
              <a:rPr lang="de-DE" b="1" dirty="0">
                <a:solidFill>
                  <a:srgbClr val="36544F"/>
                </a:solidFill>
              </a:rPr>
              <a:t> </a:t>
            </a:r>
            <a:r>
              <a:rPr lang="de-DE" b="1" dirty="0" err="1">
                <a:solidFill>
                  <a:srgbClr val="36544F"/>
                </a:solidFill>
              </a:rPr>
              <a:t>tomorrow</a:t>
            </a:r>
            <a:r>
              <a:rPr lang="de-DE" b="1" dirty="0">
                <a:solidFill>
                  <a:srgbClr val="36544F"/>
                </a:solidFill>
              </a:rPr>
              <a:t> (</a:t>
            </a:r>
            <a:r>
              <a:rPr lang="de-DE" b="1" dirty="0" err="1">
                <a:solidFill>
                  <a:srgbClr val="36544F"/>
                </a:solidFill>
              </a:rPr>
              <a:t>please</a:t>
            </a:r>
            <a:r>
              <a:rPr lang="de-DE" b="1" dirty="0">
                <a:solidFill>
                  <a:srgbClr val="36544F"/>
                </a:solidFill>
              </a:rPr>
              <a:t> </a:t>
            </a:r>
            <a:r>
              <a:rPr lang="de-DE" b="1" dirty="0" err="1">
                <a:solidFill>
                  <a:srgbClr val="36544F"/>
                </a:solidFill>
              </a:rPr>
              <a:t>be</a:t>
            </a:r>
            <a:r>
              <a:rPr lang="de-DE" b="1" dirty="0">
                <a:solidFill>
                  <a:srgbClr val="36544F"/>
                </a:solidFill>
              </a:rPr>
              <a:t> </a:t>
            </a:r>
            <a:r>
              <a:rPr lang="de-DE" b="1" dirty="0" err="1">
                <a:solidFill>
                  <a:srgbClr val="36544F"/>
                </a:solidFill>
              </a:rPr>
              <a:t>patient</a:t>
            </a:r>
            <a:r>
              <a:rPr lang="de-DE" b="1" dirty="0">
                <a:solidFill>
                  <a:srgbClr val="36544F"/>
                </a:solidFill>
              </a:rPr>
              <a:t>)</a:t>
            </a:r>
          </a:p>
        </p:txBody>
      </p:sp>
      <p:sp>
        <p:nvSpPr>
          <p:cNvPr id="8" name="Freihandform 7">
            <a:extLst>
              <a:ext uri="{FF2B5EF4-FFF2-40B4-BE49-F238E27FC236}">
                <a16:creationId xmlns:a16="http://schemas.microsoft.com/office/drawing/2014/main" id="{8207C2B7-4CC6-8A48-6C8A-124614591FFB}"/>
              </a:ext>
            </a:extLst>
          </p:cNvPr>
          <p:cNvSpPr/>
          <p:nvPr/>
        </p:nvSpPr>
        <p:spPr>
          <a:xfrm>
            <a:off x="632389" y="2717563"/>
            <a:ext cx="538484" cy="1281869"/>
          </a:xfrm>
          <a:custGeom>
            <a:avLst/>
            <a:gdLst>
              <a:gd name="csX0" fmla="*/ 136732 w 538484"/>
              <a:gd name="csY0" fmla="*/ 1281869 h 1281869"/>
              <a:gd name="csX1" fmla="*/ 102549 w 538484"/>
              <a:gd name="csY1" fmla="*/ 1213502 h 1281869"/>
              <a:gd name="csX2" fmla="*/ 94004 w 538484"/>
              <a:gd name="csY2" fmla="*/ 1179319 h 1281869"/>
              <a:gd name="csX3" fmla="*/ 76912 w 538484"/>
              <a:gd name="csY3" fmla="*/ 1136590 h 1281869"/>
              <a:gd name="csX4" fmla="*/ 68366 w 538484"/>
              <a:gd name="csY4" fmla="*/ 1102407 h 1281869"/>
              <a:gd name="csX5" fmla="*/ 51275 w 538484"/>
              <a:gd name="csY5" fmla="*/ 1051132 h 1281869"/>
              <a:gd name="csX6" fmla="*/ 42729 w 538484"/>
              <a:gd name="csY6" fmla="*/ 1008403 h 1281869"/>
              <a:gd name="csX7" fmla="*/ 34183 w 538484"/>
              <a:gd name="csY7" fmla="*/ 957129 h 1281869"/>
              <a:gd name="csX8" fmla="*/ 25637 w 538484"/>
              <a:gd name="csY8" fmla="*/ 931491 h 1281869"/>
              <a:gd name="csX9" fmla="*/ 0 w 538484"/>
              <a:gd name="csY9" fmla="*/ 837487 h 1281869"/>
              <a:gd name="csX10" fmla="*/ 8546 w 538484"/>
              <a:gd name="csY10" fmla="*/ 683663 h 1281869"/>
              <a:gd name="csX11" fmla="*/ 34183 w 538484"/>
              <a:gd name="csY11" fmla="*/ 598205 h 1281869"/>
              <a:gd name="csX12" fmla="*/ 51275 w 538484"/>
              <a:gd name="csY12" fmla="*/ 546930 h 1281869"/>
              <a:gd name="csX13" fmla="*/ 59820 w 538484"/>
              <a:gd name="csY13" fmla="*/ 521293 h 1281869"/>
              <a:gd name="csX14" fmla="*/ 76912 w 538484"/>
              <a:gd name="csY14" fmla="*/ 487110 h 1281869"/>
              <a:gd name="csX15" fmla="*/ 85458 w 538484"/>
              <a:gd name="csY15" fmla="*/ 461473 h 1281869"/>
              <a:gd name="csX16" fmla="*/ 128187 w 538484"/>
              <a:gd name="csY16" fmla="*/ 410198 h 1281869"/>
              <a:gd name="csX17" fmla="*/ 162370 w 538484"/>
              <a:gd name="csY17" fmla="*/ 358923 h 1281869"/>
              <a:gd name="csX18" fmla="*/ 213645 w 538484"/>
              <a:gd name="csY18" fmla="*/ 282011 h 1281869"/>
              <a:gd name="csX19" fmla="*/ 247828 w 538484"/>
              <a:gd name="csY19" fmla="*/ 230736 h 1281869"/>
              <a:gd name="csX20" fmla="*/ 273465 w 538484"/>
              <a:gd name="csY20" fmla="*/ 213644 h 1281869"/>
              <a:gd name="csX21" fmla="*/ 350377 w 538484"/>
              <a:gd name="csY21" fmla="*/ 145278 h 1281869"/>
              <a:gd name="csX22" fmla="*/ 376015 w 538484"/>
              <a:gd name="csY22" fmla="*/ 136732 h 1281869"/>
              <a:gd name="csX23" fmla="*/ 427290 w 538484"/>
              <a:gd name="csY23" fmla="*/ 102549 h 1281869"/>
              <a:gd name="csX24" fmla="*/ 444381 w 538484"/>
              <a:gd name="csY24" fmla="*/ 76912 h 1281869"/>
              <a:gd name="csX25" fmla="*/ 495656 w 538484"/>
              <a:gd name="csY25" fmla="*/ 51274 h 1281869"/>
              <a:gd name="csX26" fmla="*/ 512747 w 538484"/>
              <a:gd name="csY26" fmla="*/ 25637 h 1281869"/>
              <a:gd name="csX27" fmla="*/ 512747 w 538484"/>
              <a:gd name="csY27" fmla="*/ 0 h 1281869"/>
              <a:gd name="csX28" fmla="*/ 487110 w 538484"/>
              <a:gd name="csY28" fmla="*/ 8545 h 1281869"/>
              <a:gd name="csX29" fmla="*/ 461473 w 538484"/>
              <a:gd name="csY29" fmla="*/ 25637 h 1281869"/>
              <a:gd name="csX30" fmla="*/ 427290 w 538484"/>
              <a:gd name="csY30" fmla="*/ 34183 h 1281869"/>
              <a:gd name="csX31" fmla="*/ 401652 w 538484"/>
              <a:gd name="csY31" fmla="*/ 51274 h 1281869"/>
              <a:gd name="csX32" fmla="*/ 376015 w 538484"/>
              <a:gd name="csY32" fmla="*/ 59820 h 1281869"/>
              <a:gd name="csX33" fmla="*/ 350377 w 538484"/>
              <a:gd name="csY33" fmla="*/ 85458 h 1281869"/>
              <a:gd name="csX34" fmla="*/ 418744 w 538484"/>
              <a:gd name="csY34" fmla="*/ 128187 h 1281869"/>
              <a:gd name="csX35" fmla="*/ 444381 w 538484"/>
              <a:gd name="csY35" fmla="*/ 136732 h 1281869"/>
              <a:gd name="csX36" fmla="*/ 487110 w 538484"/>
              <a:gd name="csY36" fmla="*/ 170916 h 1281869"/>
              <a:gd name="csX37" fmla="*/ 504202 w 538484"/>
              <a:gd name="csY37" fmla="*/ 145278 h 1281869"/>
              <a:gd name="csX38" fmla="*/ 521293 w 538484"/>
              <a:gd name="csY38" fmla="*/ 76912 h 1281869"/>
              <a:gd name="csX39" fmla="*/ 529839 w 538484"/>
              <a:gd name="csY39" fmla="*/ 51274 h 1281869"/>
              <a:gd name="csX40" fmla="*/ 529839 w 538484"/>
              <a:gd name="csY40" fmla="*/ 17091 h 128186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</a:cxnLst>
            <a:rect l="l" t="t" r="r" b="b"/>
            <a:pathLst>
              <a:path w="538484" h="1281869">
                <a:moveTo>
                  <a:pt x="136732" y="1281869"/>
                </a:moveTo>
                <a:cubicBezTo>
                  <a:pt x="125338" y="1259080"/>
                  <a:pt x="112348" y="1237021"/>
                  <a:pt x="102549" y="1213502"/>
                </a:cubicBezTo>
                <a:cubicBezTo>
                  <a:pt x="98032" y="1202660"/>
                  <a:pt x="97718" y="1190461"/>
                  <a:pt x="94004" y="1179319"/>
                </a:cubicBezTo>
                <a:cubicBezTo>
                  <a:pt x="89153" y="1164766"/>
                  <a:pt x="81763" y="1151143"/>
                  <a:pt x="76912" y="1136590"/>
                </a:cubicBezTo>
                <a:cubicBezTo>
                  <a:pt x="73198" y="1125448"/>
                  <a:pt x="71741" y="1113657"/>
                  <a:pt x="68366" y="1102407"/>
                </a:cubicBezTo>
                <a:cubicBezTo>
                  <a:pt x="63189" y="1085151"/>
                  <a:pt x="54808" y="1068798"/>
                  <a:pt x="51275" y="1051132"/>
                </a:cubicBezTo>
                <a:cubicBezTo>
                  <a:pt x="48426" y="1036889"/>
                  <a:pt x="45327" y="1022694"/>
                  <a:pt x="42729" y="1008403"/>
                </a:cubicBezTo>
                <a:cubicBezTo>
                  <a:pt x="39629" y="991355"/>
                  <a:pt x="37942" y="974043"/>
                  <a:pt x="34183" y="957129"/>
                </a:cubicBezTo>
                <a:cubicBezTo>
                  <a:pt x="32229" y="948335"/>
                  <a:pt x="28007" y="940182"/>
                  <a:pt x="25637" y="931491"/>
                </a:cubicBezTo>
                <a:cubicBezTo>
                  <a:pt x="-3277" y="825470"/>
                  <a:pt x="19670" y="896498"/>
                  <a:pt x="0" y="837487"/>
                </a:cubicBezTo>
                <a:cubicBezTo>
                  <a:pt x="2849" y="786212"/>
                  <a:pt x="3897" y="734806"/>
                  <a:pt x="8546" y="683663"/>
                </a:cubicBezTo>
                <a:cubicBezTo>
                  <a:pt x="10161" y="665899"/>
                  <a:pt x="30710" y="608625"/>
                  <a:pt x="34183" y="598205"/>
                </a:cubicBezTo>
                <a:lnTo>
                  <a:pt x="51275" y="546930"/>
                </a:lnTo>
                <a:cubicBezTo>
                  <a:pt x="54123" y="538384"/>
                  <a:pt x="55791" y="529350"/>
                  <a:pt x="59820" y="521293"/>
                </a:cubicBezTo>
                <a:cubicBezTo>
                  <a:pt x="65517" y="509899"/>
                  <a:pt x="71894" y="498819"/>
                  <a:pt x="76912" y="487110"/>
                </a:cubicBezTo>
                <a:cubicBezTo>
                  <a:pt x="80461" y="478830"/>
                  <a:pt x="81430" y="469530"/>
                  <a:pt x="85458" y="461473"/>
                </a:cubicBezTo>
                <a:cubicBezTo>
                  <a:pt x="103784" y="424821"/>
                  <a:pt x="101722" y="444224"/>
                  <a:pt x="128187" y="410198"/>
                </a:cubicBezTo>
                <a:cubicBezTo>
                  <a:pt x="140798" y="393984"/>
                  <a:pt x="150976" y="376015"/>
                  <a:pt x="162370" y="358923"/>
                </a:cubicBezTo>
                <a:lnTo>
                  <a:pt x="213645" y="282011"/>
                </a:lnTo>
                <a:cubicBezTo>
                  <a:pt x="213647" y="282007"/>
                  <a:pt x="247824" y="230739"/>
                  <a:pt x="247828" y="230736"/>
                </a:cubicBezTo>
                <a:cubicBezTo>
                  <a:pt x="256374" y="225039"/>
                  <a:pt x="265789" y="220467"/>
                  <a:pt x="273465" y="213644"/>
                </a:cubicBezTo>
                <a:cubicBezTo>
                  <a:pt x="302578" y="187766"/>
                  <a:pt x="317132" y="161901"/>
                  <a:pt x="350377" y="145278"/>
                </a:cubicBezTo>
                <a:cubicBezTo>
                  <a:pt x="358434" y="141249"/>
                  <a:pt x="368140" y="141107"/>
                  <a:pt x="376015" y="136732"/>
                </a:cubicBezTo>
                <a:cubicBezTo>
                  <a:pt x="393972" y="126756"/>
                  <a:pt x="427290" y="102549"/>
                  <a:pt x="427290" y="102549"/>
                </a:cubicBezTo>
                <a:cubicBezTo>
                  <a:pt x="432987" y="94003"/>
                  <a:pt x="437119" y="84174"/>
                  <a:pt x="444381" y="76912"/>
                </a:cubicBezTo>
                <a:cubicBezTo>
                  <a:pt x="460948" y="60345"/>
                  <a:pt x="474804" y="58225"/>
                  <a:pt x="495656" y="51274"/>
                </a:cubicBezTo>
                <a:cubicBezTo>
                  <a:pt x="501353" y="42728"/>
                  <a:pt x="505485" y="32899"/>
                  <a:pt x="512747" y="25637"/>
                </a:cubicBezTo>
                <a:cubicBezTo>
                  <a:pt x="537597" y="787"/>
                  <a:pt x="555394" y="14214"/>
                  <a:pt x="512747" y="0"/>
                </a:cubicBezTo>
                <a:cubicBezTo>
                  <a:pt x="504201" y="2848"/>
                  <a:pt x="495167" y="4517"/>
                  <a:pt x="487110" y="8545"/>
                </a:cubicBezTo>
                <a:cubicBezTo>
                  <a:pt x="477924" y="13138"/>
                  <a:pt x="470913" y="21591"/>
                  <a:pt x="461473" y="25637"/>
                </a:cubicBezTo>
                <a:cubicBezTo>
                  <a:pt x="450678" y="30264"/>
                  <a:pt x="438684" y="31334"/>
                  <a:pt x="427290" y="34183"/>
                </a:cubicBezTo>
                <a:cubicBezTo>
                  <a:pt x="418744" y="39880"/>
                  <a:pt x="410839" y="46681"/>
                  <a:pt x="401652" y="51274"/>
                </a:cubicBezTo>
                <a:cubicBezTo>
                  <a:pt x="393595" y="55302"/>
                  <a:pt x="383510" y="54823"/>
                  <a:pt x="376015" y="59820"/>
                </a:cubicBezTo>
                <a:cubicBezTo>
                  <a:pt x="365959" y="66524"/>
                  <a:pt x="358923" y="76912"/>
                  <a:pt x="350377" y="85458"/>
                </a:cubicBezTo>
                <a:cubicBezTo>
                  <a:pt x="377463" y="126085"/>
                  <a:pt x="357726" y="107848"/>
                  <a:pt x="418744" y="128187"/>
                </a:cubicBezTo>
                <a:lnTo>
                  <a:pt x="444381" y="136732"/>
                </a:lnTo>
                <a:cubicBezTo>
                  <a:pt x="450899" y="146509"/>
                  <a:pt x="465385" y="179606"/>
                  <a:pt x="487110" y="170916"/>
                </a:cubicBezTo>
                <a:cubicBezTo>
                  <a:pt x="496646" y="167101"/>
                  <a:pt x="498505" y="153824"/>
                  <a:pt x="504202" y="145278"/>
                </a:cubicBezTo>
                <a:cubicBezTo>
                  <a:pt x="523737" y="86669"/>
                  <a:pt x="500665" y="159421"/>
                  <a:pt x="521293" y="76912"/>
                </a:cubicBezTo>
                <a:cubicBezTo>
                  <a:pt x="523478" y="68173"/>
                  <a:pt x="528565" y="60192"/>
                  <a:pt x="529839" y="51274"/>
                </a:cubicBezTo>
                <a:cubicBezTo>
                  <a:pt x="531450" y="39994"/>
                  <a:pt x="529839" y="28485"/>
                  <a:pt x="529839" y="17091"/>
                </a:cubicBezTo>
              </a:path>
            </a:pathLst>
          </a:custGeom>
          <a:noFill/>
          <a:ln w="15875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A27C21-3E18-74AC-CEA1-BACE6458E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89C947-B820-640D-E124-01F978912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84D0614-5C72-CC66-5D3B-1A0AFB35CE9E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My </a:t>
            </a:r>
            <a:r>
              <a:rPr lang="de-DE" dirty="0" err="1"/>
              <a:t>definition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An </a:t>
            </a:r>
            <a:r>
              <a:rPr lang="de-DE" b="0" dirty="0" err="1">
                <a:solidFill>
                  <a:srgbClr val="36544F"/>
                </a:solidFill>
              </a:rPr>
              <a:t>application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contains</a:t>
            </a:r>
            <a:r>
              <a:rPr lang="de-DE" b="0" dirty="0">
                <a:solidFill>
                  <a:srgbClr val="36544F"/>
                </a:solidFill>
              </a:rPr>
              <a:t> UI/Rendering code on </a:t>
            </a:r>
            <a:r>
              <a:rPr lang="de-DE" b="0" dirty="0" err="1">
                <a:solidFill>
                  <a:srgbClr val="36544F"/>
                </a:solidFill>
              </a:rPr>
              <a:t>both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 err="1"/>
              <a:t>server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dirty="0" err="1">
                <a:solidFill>
                  <a:srgbClr val="9E60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A19C9BE-82A8-9F55-BA75-0AAF272183D3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„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Fullstack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“ React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405127CF-71F6-6C57-D549-BF607866C7F5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4067482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37041-40FF-8155-9B49-B047CB226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4A4E17-1821-7724-AA96-2CBE9491E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351EEA5-62AE-C144-975A-C5B218F6D994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My </a:t>
            </a:r>
            <a:r>
              <a:rPr lang="de-DE" dirty="0" err="1"/>
              <a:t>definition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An </a:t>
            </a:r>
            <a:r>
              <a:rPr lang="de-DE" b="0" dirty="0" err="1">
                <a:solidFill>
                  <a:srgbClr val="36544F"/>
                </a:solidFill>
              </a:rPr>
              <a:t>application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contains</a:t>
            </a:r>
            <a:r>
              <a:rPr lang="de-DE" b="0" dirty="0">
                <a:solidFill>
                  <a:srgbClr val="36544F"/>
                </a:solidFill>
              </a:rPr>
              <a:t> UI/Rendering code on </a:t>
            </a:r>
            <a:r>
              <a:rPr lang="de-DE" b="0" dirty="0" err="1">
                <a:solidFill>
                  <a:srgbClr val="36544F"/>
                </a:solidFill>
              </a:rPr>
              <a:t>both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 err="1"/>
              <a:t>server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dirty="0" err="1">
                <a:solidFill>
                  <a:srgbClr val="9E60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both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>
                <a:solidFill>
                  <a:srgbClr val="1778B8"/>
                </a:solidFill>
              </a:rPr>
              <a:t>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framework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used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9C64114-E9E8-072C-6607-06764ABA308E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„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Fullstack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“ React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9590BD09-4061-A970-D7EB-93470293F2B5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4149097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8032D-FB7F-6184-93CA-3AFFDE031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39AAA7-FC96-638B-6D1A-1574D023C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AD206ED-968C-9303-842C-DC2907BC5DF7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My </a:t>
            </a:r>
            <a:r>
              <a:rPr lang="de-DE" dirty="0" err="1"/>
              <a:t>definition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An </a:t>
            </a:r>
            <a:r>
              <a:rPr lang="de-DE" b="0" dirty="0" err="1">
                <a:solidFill>
                  <a:srgbClr val="36544F"/>
                </a:solidFill>
              </a:rPr>
              <a:t>application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contains</a:t>
            </a:r>
            <a:r>
              <a:rPr lang="de-DE" b="0" dirty="0">
                <a:solidFill>
                  <a:srgbClr val="36544F"/>
                </a:solidFill>
              </a:rPr>
              <a:t> UI/Rendering code on </a:t>
            </a:r>
            <a:r>
              <a:rPr lang="de-DE" b="0" dirty="0" err="1">
                <a:solidFill>
                  <a:srgbClr val="36544F"/>
                </a:solidFill>
              </a:rPr>
              <a:t>both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 err="1"/>
              <a:t>server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dirty="0" err="1">
                <a:solidFill>
                  <a:srgbClr val="9E60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both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>
                <a:solidFill>
                  <a:srgbClr val="1778B8"/>
                </a:solidFill>
              </a:rPr>
              <a:t>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framework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Framework </a:t>
            </a:r>
            <a:r>
              <a:rPr lang="de-DE" b="0" dirty="0" err="1">
                <a:solidFill>
                  <a:srgbClr val="36544F"/>
                </a:solidFill>
              </a:rPr>
              <a:t>contains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solutions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rendering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routing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843F7C0-B16A-4014-6A9F-BABFDEAFC4FB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„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Fullstack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“ React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246816BA-88EA-3FEB-2354-7C1B288449E6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2578451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F366C6-80E0-3862-C0F0-519FB53B5A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A45F01-72F8-77A6-93DC-1A78F3D1C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3205AFE-007B-F8D5-7867-81EC48AE7C83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548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My </a:t>
            </a:r>
            <a:r>
              <a:rPr lang="de-DE" dirty="0" err="1"/>
              <a:t>definition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An </a:t>
            </a:r>
            <a:r>
              <a:rPr lang="de-DE" b="0" dirty="0" err="1">
                <a:solidFill>
                  <a:srgbClr val="36544F"/>
                </a:solidFill>
              </a:rPr>
              <a:t>application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contains</a:t>
            </a:r>
            <a:r>
              <a:rPr lang="de-DE" b="0" dirty="0">
                <a:solidFill>
                  <a:srgbClr val="36544F"/>
                </a:solidFill>
              </a:rPr>
              <a:t> UI/Rendering code on </a:t>
            </a:r>
            <a:r>
              <a:rPr lang="de-DE" b="0" dirty="0" err="1">
                <a:solidFill>
                  <a:srgbClr val="36544F"/>
                </a:solidFill>
              </a:rPr>
              <a:t>both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 err="1"/>
              <a:t>server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dirty="0" err="1">
                <a:solidFill>
                  <a:srgbClr val="9E60B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both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>
                <a:solidFill>
                  <a:srgbClr val="1778B8"/>
                </a:solidFill>
              </a:rPr>
              <a:t>a </a:t>
            </a:r>
            <a:r>
              <a:rPr lang="de-DE" dirty="0" err="1">
                <a:solidFill>
                  <a:srgbClr val="1778B8"/>
                </a:solidFill>
              </a:rPr>
              <a:t>framework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Framework </a:t>
            </a:r>
            <a:r>
              <a:rPr lang="de-DE" b="0" dirty="0" err="1">
                <a:solidFill>
                  <a:srgbClr val="36544F"/>
                </a:solidFill>
              </a:rPr>
              <a:t>contains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solutions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rendering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routing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💡React </a:t>
            </a:r>
            <a:r>
              <a:rPr lang="de-DE" b="0" dirty="0" err="1">
                <a:solidFill>
                  <a:srgbClr val="36544F"/>
                </a:solidFill>
              </a:rPr>
              <a:t>it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self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provides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 err="1"/>
              <a:t>low</a:t>
            </a:r>
            <a:r>
              <a:rPr lang="de-DE" dirty="0"/>
              <a:t>-level APIs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server-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features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But: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a </a:t>
            </a:r>
            <a:r>
              <a:rPr lang="de-DE" dirty="0" err="1">
                <a:solidFill>
                  <a:srgbClr val="1778B8"/>
                </a:solidFill>
              </a:rPr>
              <a:t>framework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make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80AFB2E-9480-5342-EE5B-BCBA3CCFCB87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„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Fullstack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“ React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B9C42394-903F-9C46-C907-4367104DDC7D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2063048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66A9F-128E-F792-E409-D3E023546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BF62F03-4D04-9CC3-7673-52DB52FED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9DB104E-F3FC-EFF5-4C1F-BC184683D169}"/>
              </a:ext>
            </a:extLst>
          </p:cNvPr>
          <p:cNvSpPr/>
          <p:nvPr/>
        </p:nvSpPr>
        <p:spPr>
          <a:xfrm>
            <a:off x="0" y="2030094"/>
            <a:ext cx="9144000" cy="2182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Candidates</a:t>
            </a:r>
            <a:endParaRPr lang="de-DE" sz="60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434A53C-1454-DFF9-8E61-89D5AC6A9D2E}"/>
              </a:ext>
            </a:extLst>
          </p:cNvPr>
          <p:cNvSpPr txBox="1"/>
          <p:nvPr/>
        </p:nvSpPr>
        <p:spPr>
          <a:xfrm>
            <a:off x="-1" y="0"/>
            <a:ext cx="9143999" cy="1691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88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Our</a:t>
            </a:r>
            <a:endParaRPr lang="de-DE" sz="12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0920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1554</Words>
  <Application>Microsoft Macintosh PowerPoint</Application>
  <PresentationFormat>Bildschirmpräsentation (16:9)</PresentationFormat>
  <Paragraphs>381</Paragraphs>
  <Slides>44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44</vt:i4>
      </vt:variant>
    </vt:vector>
  </HeadingPairs>
  <TitlesOfParts>
    <vt:vector size="53" baseType="lpstr">
      <vt:lpstr>Arial</vt:lpstr>
      <vt:lpstr>Calibri</vt:lpstr>
      <vt:lpstr>Calibri Light</vt:lpstr>
      <vt:lpstr>Candara</vt:lpstr>
      <vt:lpstr>MonoLisa</vt:lpstr>
      <vt:lpstr>Montserrat</vt:lpstr>
      <vt:lpstr>Source Sans Pro</vt:lpstr>
      <vt:lpstr>Source Sans Pro SemiBold</vt:lpstr>
      <vt:lpstr>Office-Design</vt:lpstr>
      <vt:lpstr>C‘t webdev | Cologne | November 19, 2025</vt:lpstr>
      <vt:lpstr>https://nilshartmann.net</vt:lpstr>
      <vt:lpstr>C‘t webdev | Cologne | November 19, 2025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PowerPoint-Präsentation</vt:lpstr>
      <vt:lpstr>Client-first</vt:lpstr>
      <vt:lpstr>Client-first</vt:lpstr>
      <vt:lpstr>Client-first</vt:lpstr>
      <vt:lpstr>Client-first</vt:lpstr>
      <vt:lpstr>Server-first</vt:lpstr>
      <vt:lpstr>Server-first</vt:lpstr>
      <vt:lpstr>Server-first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Comparison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What to choose?</vt:lpstr>
      <vt:lpstr>Server side rendering (SSR)</vt:lpstr>
      <vt:lpstr>Server side rendering (SSR)</vt:lpstr>
      <vt:lpstr>Server side rendering (SSR)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1449</cp:revision>
  <cp:lastPrinted>2019-09-04T14:49:47Z</cp:lastPrinted>
  <dcterms:created xsi:type="dcterms:W3CDTF">2016-03-28T15:59:53Z</dcterms:created>
  <dcterms:modified xsi:type="dcterms:W3CDTF">2025-11-19T10:00:58Z</dcterms:modified>
</cp:coreProperties>
</file>

<file path=docProps/thumbnail.jpeg>
</file>